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5" r:id="rId2"/>
    <p:sldId id="266" r:id="rId3"/>
    <p:sldId id="269" r:id="rId4"/>
    <p:sldId id="270" r:id="rId5"/>
    <p:sldId id="271" r:id="rId6"/>
    <p:sldId id="272" r:id="rId7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43573"/>
    <a:srgbClr val="FF0066"/>
    <a:srgbClr val="253DD3"/>
    <a:srgbClr val="00B0F0"/>
    <a:srgbClr val="0070C0"/>
    <a:srgbClr val="923070"/>
    <a:srgbClr val="003E6C"/>
    <a:srgbClr val="005A9E"/>
    <a:srgbClr val="CECCCC"/>
    <a:srgbClr val="D4D2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50"/>
  </p:normalViewPr>
  <p:slideViewPr>
    <p:cSldViewPr snapToGrid="0" snapToObjects="1">
      <p:cViewPr varScale="1">
        <p:scale>
          <a:sx n="105" d="100"/>
          <a:sy n="105" d="100"/>
        </p:scale>
        <p:origin x="1218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EEB12-3533-2647-8771-417D70D9CF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766D69-2EB1-6E4C-A9A4-6C8F9E17DA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ES_trad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7452AD-6F51-2B49-8FF4-179BF55FAB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3AAE3-3BB6-B347-9AE6-910C167FCE2E}" type="datetimeFigureOut">
              <a:rPr lang="es-ES_tradnl" smtClean="0"/>
              <a:t>21/07/2021</a:t>
            </a:fld>
            <a:endParaRPr lang="es-ES_trad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A0ABFF-DBAE-B242-AA84-95D820C38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E5A0B6-7352-864F-A5DC-71E3E72CB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B86C4-81B9-E443-BD19-3829A3894D2F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32296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31CB3-6F54-F54F-9703-844EBB100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F87D09-DD3D-2044-A08B-FC08C20853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2130BA-3BB1-4A47-808B-3D76D2BB2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3AAE3-3BB6-B347-9AE6-910C167FCE2E}" type="datetimeFigureOut">
              <a:rPr lang="es-ES_tradnl" smtClean="0"/>
              <a:t>21/07/2021</a:t>
            </a:fld>
            <a:endParaRPr lang="es-ES_trad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BB9216-8239-4542-AE71-908B13BAD7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7565D5-B075-9645-BD31-F09E58DD9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B86C4-81B9-E443-BD19-3829A3894D2F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21394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F738C59-3B5B-B34D-922D-6178962A4B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0F7F5A-DB0D-2A4F-B2F2-BDBC01F027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8963ED-A614-2E47-842D-ACE7FC8B62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3AAE3-3BB6-B347-9AE6-910C167FCE2E}" type="datetimeFigureOut">
              <a:rPr lang="es-ES_tradnl" smtClean="0"/>
              <a:t>21/07/2021</a:t>
            </a:fld>
            <a:endParaRPr lang="es-ES_trad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D7B494-5877-984E-8C19-EA1BEECB9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8FBB98-B1C3-8F41-BF1F-8B8DE4AA6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B86C4-81B9-E443-BD19-3829A3894D2F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07022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64F52-701B-5445-973F-5DC23604E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1B1E7F-48C7-5D4D-BFB2-2933DCE50C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33EB05-B58E-8744-9AB7-60DC8B438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3AAE3-3BB6-B347-9AE6-910C167FCE2E}" type="datetimeFigureOut">
              <a:rPr lang="es-ES_tradnl" smtClean="0"/>
              <a:t>21/07/2021</a:t>
            </a:fld>
            <a:endParaRPr lang="es-ES_trad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943F6C-270C-434F-9718-34185648F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4216B9-EDD5-E74B-95FB-1A48C89C4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B86C4-81B9-E443-BD19-3829A3894D2F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7701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A6D967-A97B-1A44-B6C1-F5488F5891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958940-C402-9E4E-8237-A053EC341F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92C9BA-B5FD-8C4A-B0B0-ED6BAAB80B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3AAE3-3BB6-B347-9AE6-910C167FCE2E}" type="datetimeFigureOut">
              <a:rPr lang="es-ES_tradnl" smtClean="0"/>
              <a:t>21/07/2021</a:t>
            </a:fld>
            <a:endParaRPr lang="es-ES_trad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67231B-80E1-6949-9E8B-09E592046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5BD6C7-1356-EB41-8CFE-1DE3A2FFA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B86C4-81B9-E443-BD19-3829A3894D2F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67182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38767-13B4-5A4D-93E9-5F2951A74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A7BA15-B659-1140-923C-6615AC9E8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641C89-2D6A-9246-A855-4BB8650096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04F44B-8ADC-A54D-8C01-9DDA49A40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3AAE3-3BB6-B347-9AE6-910C167FCE2E}" type="datetimeFigureOut">
              <a:rPr lang="es-ES_tradnl" smtClean="0"/>
              <a:t>21/07/2021</a:t>
            </a:fld>
            <a:endParaRPr lang="es-ES_trad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5AFF64-9C4D-3D48-8D1C-46EF7FC71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CFCC9F-9C75-2541-BE82-EE3CED0D7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B86C4-81B9-E443-BD19-3829A3894D2F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53131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D192E8-6249-FA44-8341-6FD3D9DBD5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D01769-92FD-7A41-8045-87B3C04E06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22EE27-38B9-434C-8D49-CB78318C44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9B86F1-7EB7-3B4D-A644-FC02CB70DB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C8C9A7-37DD-6643-BF03-3ADC1CEF45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FD22A4C-A581-1D46-9D1D-B7A9BB495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3AAE3-3BB6-B347-9AE6-910C167FCE2E}" type="datetimeFigureOut">
              <a:rPr lang="es-ES_tradnl" smtClean="0"/>
              <a:t>21/07/2021</a:t>
            </a:fld>
            <a:endParaRPr lang="es-ES_trad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9B74B7-6F69-0149-9011-6098A342B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970BC4-6A0F-7E47-B7D5-F2737CC89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B86C4-81B9-E443-BD19-3829A3894D2F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3204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6D674-B91D-9C40-86CC-0B63EFCD9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D366BC-087F-2F4B-9C0B-F4BBC6761B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3AAE3-3BB6-B347-9AE6-910C167FCE2E}" type="datetimeFigureOut">
              <a:rPr lang="es-ES_tradnl" smtClean="0"/>
              <a:t>21/07/2021</a:t>
            </a:fld>
            <a:endParaRPr lang="es-ES_trad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AC7A6D-1213-364C-A724-882CBE54E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B31E0B-181A-3845-879A-7238A8A3E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B86C4-81B9-E443-BD19-3829A3894D2F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10912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6E4AD8-BD15-BB45-8FEF-B7DE1F735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3AAE3-3BB6-B347-9AE6-910C167FCE2E}" type="datetimeFigureOut">
              <a:rPr lang="es-ES_tradnl" smtClean="0"/>
              <a:t>21/07/2021</a:t>
            </a:fld>
            <a:endParaRPr lang="es-ES_trad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B560C03-1B10-6F41-A831-1BD8C4FE9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52E9C4-E4D4-8540-865C-B82ED19CD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B86C4-81B9-E443-BD19-3829A3894D2F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94886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BE26A-0B7F-E549-84DA-6C7B53977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D060C6-9C45-4D45-A959-6AA29AE10C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D81894-0AB3-9445-B035-8BFDE4E50D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08F72E-38FA-A444-BB26-8D8DF2D50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3AAE3-3BB6-B347-9AE6-910C167FCE2E}" type="datetimeFigureOut">
              <a:rPr lang="es-ES_tradnl" smtClean="0"/>
              <a:t>21/07/2021</a:t>
            </a:fld>
            <a:endParaRPr lang="es-ES_trad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61D20A-8DB6-644F-893A-B18D91B2A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114C63-ACA0-9D41-B370-977F3CBDF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B86C4-81B9-E443-BD19-3829A3894D2F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46583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AFE20-F2F7-DC48-9609-0EC484E8A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54D3EE-4420-454D-881C-422B238F6B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7E59D5-4B1B-4148-88A5-0B7F7432EF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7DC756-3E61-F34B-89B1-3D644D9447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3AAE3-3BB6-B347-9AE6-910C167FCE2E}" type="datetimeFigureOut">
              <a:rPr lang="es-ES_tradnl" smtClean="0"/>
              <a:t>21/07/2021</a:t>
            </a:fld>
            <a:endParaRPr lang="es-ES_trad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699E9D-DAE4-4548-912D-C469A24C0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FA88ED-BEA0-2B46-927B-E4FF934CF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B86C4-81B9-E443-BD19-3829A3894D2F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4433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0731D3A-BE2F-D44B-9E1D-00E3473CF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D7E54F-7CD7-4C41-BB79-D4B0021E15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775292-4FD5-EB47-A1A5-3E00A5A966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E3AAE3-3BB6-B347-9AE6-910C167FCE2E}" type="datetimeFigureOut">
              <a:rPr lang="es-ES_tradnl" smtClean="0"/>
              <a:t>21/07/2021</a:t>
            </a:fld>
            <a:endParaRPr lang="es-ES_trad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71A0B1-DEE5-D349-ABDC-67A6D93A4D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9D4C2A-8EFC-3F43-9AFB-2F2CD61109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B86C4-81B9-E443-BD19-3829A3894D2F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91951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3DD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ostdata.gov.co/sites/default/files/styles/panopoly_image_original/public/datajam/2021/datajam_2021.jpg?itok=nV1VVNxE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9" r="55519"/>
          <a:stretch/>
        </p:blipFill>
        <p:spPr bwMode="auto">
          <a:xfrm>
            <a:off x="304684" y="330523"/>
            <a:ext cx="2838962" cy="1652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2340614" y="1775426"/>
            <a:ext cx="817514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600" b="1" dirty="0">
                <a:solidFill>
                  <a:schemeClr val="bg1"/>
                </a:solidFill>
                <a:latin typeface="Bahnschrift" panose="020B0502040204020203" pitchFamily="34" charset="0"/>
              </a:rPr>
              <a:t>Nuestro reto 1</a:t>
            </a:r>
            <a:r>
              <a:rPr lang="es-CO" sz="3600" b="1" dirty="0">
                <a:solidFill>
                  <a:srgbClr val="40E0C3"/>
                </a:solidFill>
              </a:rPr>
              <a:t>: </a:t>
            </a:r>
          </a:p>
          <a:p>
            <a:pPr algn="ctr"/>
            <a:r>
              <a:rPr lang="es-CO" sz="3600" b="1" dirty="0">
                <a:solidFill>
                  <a:srgbClr val="40E0C3"/>
                </a:solidFill>
                <a:latin typeface="Bahnschrift" panose="020B0502040204020203" pitchFamily="34" charset="0"/>
              </a:rPr>
              <a:t>Aproximación a la construcción de índices TIC regionales para Colombia</a:t>
            </a:r>
          </a:p>
          <a:p>
            <a:pPr algn="r"/>
            <a:endParaRPr lang="es-CO" sz="1400" dirty="0">
              <a:solidFill>
                <a:srgbClr val="40E0C3"/>
              </a:solidFill>
            </a:endParaRPr>
          </a:p>
        </p:txBody>
      </p:sp>
      <p:sp>
        <p:nvSpPr>
          <p:cNvPr id="6" name="Forma libre 5"/>
          <p:cNvSpPr/>
          <p:nvPr/>
        </p:nvSpPr>
        <p:spPr>
          <a:xfrm>
            <a:off x="2664094" y="3745196"/>
            <a:ext cx="312821" cy="1467852"/>
          </a:xfrm>
          <a:custGeom>
            <a:avLst/>
            <a:gdLst>
              <a:gd name="connsiteX0" fmla="*/ 0 w 312821"/>
              <a:gd name="connsiteY0" fmla="*/ 0 h 1467852"/>
              <a:gd name="connsiteX1" fmla="*/ 120316 w 312821"/>
              <a:gd name="connsiteY1" fmla="*/ 120315 h 1467852"/>
              <a:gd name="connsiteX2" fmla="*/ 144379 w 312821"/>
              <a:gd name="connsiteY2" fmla="*/ 216568 h 1467852"/>
              <a:gd name="connsiteX3" fmla="*/ 192506 w 312821"/>
              <a:gd name="connsiteY3" fmla="*/ 312821 h 1467852"/>
              <a:gd name="connsiteX4" fmla="*/ 288758 w 312821"/>
              <a:gd name="connsiteY4" fmla="*/ 577515 h 1467852"/>
              <a:gd name="connsiteX5" fmla="*/ 312821 w 312821"/>
              <a:gd name="connsiteY5" fmla="*/ 673768 h 1467852"/>
              <a:gd name="connsiteX6" fmla="*/ 264695 w 312821"/>
              <a:gd name="connsiteY6" fmla="*/ 1034715 h 1467852"/>
              <a:gd name="connsiteX7" fmla="*/ 168442 w 312821"/>
              <a:gd name="connsiteY7" fmla="*/ 1179094 h 1467852"/>
              <a:gd name="connsiteX8" fmla="*/ 144379 w 312821"/>
              <a:gd name="connsiteY8" fmla="*/ 1395663 h 1467852"/>
              <a:gd name="connsiteX9" fmla="*/ 240632 w 312821"/>
              <a:gd name="connsiteY9" fmla="*/ 1467852 h 1467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2821" h="1467852">
                <a:moveTo>
                  <a:pt x="0" y="0"/>
                </a:moveTo>
                <a:cubicBezTo>
                  <a:pt x="40105" y="40105"/>
                  <a:pt x="88855" y="73123"/>
                  <a:pt x="120316" y="120315"/>
                </a:cubicBezTo>
                <a:cubicBezTo>
                  <a:pt x="138661" y="147832"/>
                  <a:pt x="132767" y="185602"/>
                  <a:pt x="144379" y="216568"/>
                </a:cubicBezTo>
                <a:cubicBezTo>
                  <a:pt x="156974" y="250155"/>
                  <a:pt x="177937" y="280041"/>
                  <a:pt x="192506" y="312821"/>
                </a:cubicBezTo>
                <a:cubicBezTo>
                  <a:pt x="219844" y="374332"/>
                  <a:pt x="273514" y="516538"/>
                  <a:pt x="288758" y="577515"/>
                </a:cubicBezTo>
                <a:lnTo>
                  <a:pt x="312821" y="673768"/>
                </a:lnTo>
                <a:cubicBezTo>
                  <a:pt x="296779" y="794084"/>
                  <a:pt x="298041" y="918005"/>
                  <a:pt x="264695" y="1034715"/>
                </a:cubicBezTo>
                <a:cubicBezTo>
                  <a:pt x="248805" y="1090330"/>
                  <a:pt x="168442" y="1179094"/>
                  <a:pt x="168442" y="1179094"/>
                </a:cubicBezTo>
                <a:cubicBezTo>
                  <a:pt x="152400" y="1227220"/>
                  <a:pt x="84221" y="1335505"/>
                  <a:pt x="144379" y="1395663"/>
                </a:cubicBezTo>
                <a:cubicBezTo>
                  <a:pt x="293055" y="1544339"/>
                  <a:pt x="163174" y="1312936"/>
                  <a:pt x="240632" y="146785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Rectángulo 7"/>
          <p:cNvSpPr/>
          <p:nvPr/>
        </p:nvSpPr>
        <p:spPr>
          <a:xfrm>
            <a:off x="-1815477" y="6342811"/>
            <a:ext cx="5543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b="1" dirty="0">
                <a:solidFill>
                  <a:schemeClr val="bg1"/>
                </a:solidFill>
                <a:latin typeface="Bahnschrift" panose="020B0502040204020203" pitchFamily="34" charset="0"/>
              </a:rPr>
              <a:t>#</a:t>
            </a:r>
            <a:r>
              <a:rPr lang="es-CO" b="1" dirty="0" err="1">
                <a:solidFill>
                  <a:schemeClr val="bg1"/>
                </a:solidFill>
                <a:latin typeface="Bahnschrift" panose="020B0502040204020203" pitchFamily="34" charset="0"/>
              </a:rPr>
              <a:t>PostDataAUnClic</a:t>
            </a:r>
            <a:r>
              <a:rPr lang="es-CO" b="1" dirty="0">
                <a:solidFill>
                  <a:schemeClr val="bg1"/>
                </a:solidFill>
                <a:latin typeface="Bahnschrift" panose="020B0502040204020203" pitchFamily="34" charset="0"/>
              </a:rPr>
              <a:t> #DataJamCRC</a:t>
            </a:r>
          </a:p>
        </p:txBody>
      </p:sp>
      <p:sp>
        <p:nvSpPr>
          <p:cNvPr id="9" name="TextBox 3">
            <a:extLst>
              <a:ext uri="{FF2B5EF4-FFF2-40B4-BE49-F238E27FC236}">
                <a16:creationId xmlns:a16="http://schemas.microsoft.com/office/drawing/2014/main" id="{73BD3BF4-636F-264B-8543-6EAD0435C526}"/>
              </a:ext>
            </a:extLst>
          </p:cNvPr>
          <p:cNvSpPr txBox="1"/>
          <p:nvPr/>
        </p:nvSpPr>
        <p:spPr>
          <a:xfrm>
            <a:off x="304684" y="3966553"/>
            <a:ext cx="11717872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x-none"/>
            </a:defPPr>
            <a:lvl1pPr algn="r">
              <a:defRPr sz="2800" b="1">
                <a:solidFill>
                  <a:schemeClr val="bg1"/>
                </a:solidFill>
                <a:latin typeface="Bahnschrift" panose="020B0502040204020203" pitchFamily="34" charset="0"/>
              </a:defRPr>
            </a:lvl1pPr>
          </a:lstStyle>
          <a:p>
            <a:pPr algn="ctr"/>
            <a:r>
              <a:rPr lang="es-ES" sz="2500" dirty="0"/>
              <a:t>Grupo de Estudios Económicos, Estadísticos y Financieros – GEEEF </a:t>
            </a:r>
          </a:p>
          <a:p>
            <a:pPr algn="ctr"/>
            <a:r>
              <a:rPr lang="es-ES" sz="2500" dirty="0"/>
              <a:t>Dirección de Investigaciones de Protección de Usuarios de Comunicaciones </a:t>
            </a:r>
          </a:p>
          <a:p>
            <a:pPr algn="ctr"/>
            <a:r>
              <a:rPr lang="es-ES" sz="2500" dirty="0"/>
              <a:t>Superintendencia de Industria y Comercio</a:t>
            </a:r>
            <a:endParaRPr lang="es-ES_tradnl" sz="2500" dirty="0"/>
          </a:p>
        </p:txBody>
      </p:sp>
      <p:pic>
        <p:nvPicPr>
          <p:cNvPr id="11" name="Picture 2" descr="https://postdata.gov.co/sites/default/files/styles/panopoly_image_original/public/datajam/2021/datajam_2021.jpg?itok=nV1VVNxE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23"/>
          <a:stretch/>
        </p:blipFill>
        <p:spPr bwMode="auto">
          <a:xfrm>
            <a:off x="10044318" y="452424"/>
            <a:ext cx="1842998" cy="1310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9635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rgbClr val="0070C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rgbClr val="00B0F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rgbClr val="0070C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rgbClr val="00B0F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6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rgbClr val="FF0066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rgbClr val="92307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 descr=" Vector Premium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8226" y="2328573"/>
            <a:ext cx="2759497" cy="2755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reeform 15"/>
          <p:cNvSpPr/>
          <p:nvPr/>
        </p:nvSpPr>
        <p:spPr bwMode="auto">
          <a:xfrm>
            <a:off x="4209142" y="4246573"/>
            <a:ext cx="2004925" cy="2195899"/>
          </a:xfrm>
          <a:custGeom>
            <a:avLst/>
            <a:gdLst>
              <a:gd name="connsiteX0" fmla="*/ 0 w 1593993"/>
              <a:gd name="connsiteY0" fmla="*/ 0 h 1566868"/>
              <a:gd name="connsiteX1" fmla="*/ 807436 w 1593993"/>
              <a:gd name="connsiteY1" fmla="*/ 0 h 1566868"/>
              <a:gd name="connsiteX2" fmla="*/ 814700 w 1593993"/>
              <a:gd name="connsiteY2" fmla="*/ 86204 h 1566868"/>
              <a:gd name="connsiteX3" fmla="*/ 993998 w 1593993"/>
              <a:gd name="connsiteY3" fmla="*/ 470722 h 1566868"/>
              <a:gd name="connsiteX4" fmla="*/ 1526545 w 1593993"/>
              <a:gd name="connsiteY4" fmla="*/ 756379 h 1566868"/>
              <a:gd name="connsiteX5" fmla="*/ 1593993 w 1593993"/>
              <a:gd name="connsiteY5" fmla="*/ 760370 h 1566868"/>
              <a:gd name="connsiteX6" fmla="*/ 1593993 w 1593993"/>
              <a:gd name="connsiteY6" fmla="*/ 1566868 h 1566868"/>
              <a:gd name="connsiteX7" fmla="*/ 1442447 w 1593993"/>
              <a:gd name="connsiteY7" fmla="*/ 1558268 h 1566868"/>
              <a:gd name="connsiteX8" fmla="*/ 399894 w 1593993"/>
              <a:gd name="connsiteY8" fmla="*/ 1014899 h 1566868"/>
              <a:gd name="connsiteX9" fmla="*/ 3913 w 1593993"/>
              <a:gd name="connsiteY9" fmla="*/ 90208 h 1566868"/>
              <a:gd name="connsiteX10" fmla="*/ 0 w 1593993"/>
              <a:gd name="connsiteY10" fmla="*/ 0 h 1566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93993" h="1566868">
                <a:moveTo>
                  <a:pt x="0" y="0"/>
                </a:moveTo>
                <a:lnTo>
                  <a:pt x="807436" y="0"/>
                </a:lnTo>
                <a:lnTo>
                  <a:pt x="814700" y="86204"/>
                </a:lnTo>
                <a:cubicBezTo>
                  <a:pt x="839260" y="227200"/>
                  <a:pt x="900733" y="360070"/>
                  <a:pt x="993998" y="470722"/>
                </a:cubicBezTo>
                <a:cubicBezTo>
                  <a:pt x="1129369" y="631283"/>
                  <a:pt x="1320292" y="732803"/>
                  <a:pt x="1526545" y="756379"/>
                </a:cubicBezTo>
                <a:lnTo>
                  <a:pt x="1593993" y="760370"/>
                </a:lnTo>
                <a:lnTo>
                  <a:pt x="1593993" y="1566868"/>
                </a:lnTo>
                <a:lnTo>
                  <a:pt x="1442447" y="1558268"/>
                </a:lnTo>
                <a:cubicBezTo>
                  <a:pt x="1041587" y="1513922"/>
                  <a:pt x="669063" y="1321407"/>
                  <a:pt x="399894" y="1014899"/>
                </a:cubicBezTo>
                <a:cubicBezTo>
                  <a:pt x="172308" y="755789"/>
                  <a:pt x="34306" y="431531"/>
                  <a:pt x="3913" y="90208"/>
                </a:cubicBez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grpSp>
        <p:nvGrpSpPr>
          <p:cNvPr id="12" name="Grupo 11"/>
          <p:cNvGrpSpPr/>
          <p:nvPr/>
        </p:nvGrpSpPr>
        <p:grpSpPr>
          <a:xfrm>
            <a:off x="6277673" y="3799926"/>
            <a:ext cx="2432110" cy="2633260"/>
            <a:chOff x="6234132" y="3262900"/>
            <a:chExt cx="1337385" cy="1447995"/>
          </a:xfrm>
        </p:grpSpPr>
        <p:sp>
          <p:nvSpPr>
            <p:cNvPr id="13" name="Freeform 18"/>
            <p:cNvSpPr/>
            <p:nvPr/>
          </p:nvSpPr>
          <p:spPr bwMode="auto">
            <a:xfrm>
              <a:off x="6234132" y="3495159"/>
              <a:ext cx="1198742" cy="1215736"/>
            </a:xfrm>
            <a:custGeom>
              <a:avLst/>
              <a:gdLst>
                <a:gd name="connsiteX0" fmla="*/ 793728 w 1598322"/>
                <a:gd name="connsiteY0" fmla="*/ 0 h 1620981"/>
                <a:gd name="connsiteX1" fmla="*/ 1598322 w 1598322"/>
                <a:gd name="connsiteY1" fmla="*/ 0 h 1620981"/>
                <a:gd name="connsiteX2" fmla="*/ 1168965 w 1598322"/>
                <a:gd name="connsiteY2" fmla="*/ 1095257 h 1620981"/>
                <a:gd name="connsiteX3" fmla="*/ 143731 w 1598322"/>
                <a:gd name="connsiteY3" fmla="*/ 1613025 h 1620981"/>
                <a:gd name="connsiteX4" fmla="*/ 0 w 1598322"/>
                <a:gd name="connsiteY4" fmla="*/ 1620981 h 1620981"/>
                <a:gd name="connsiteX5" fmla="*/ 0 w 1598322"/>
                <a:gd name="connsiteY5" fmla="*/ 816412 h 1620981"/>
                <a:gd name="connsiteX6" fmla="*/ 57995 w 1598322"/>
                <a:gd name="connsiteY6" fmla="*/ 813227 h 1620981"/>
                <a:gd name="connsiteX7" fmla="*/ 566421 w 1598322"/>
                <a:gd name="connsiteY7" fmla="*/ 562651 h 1620981"/>
                <a:gd name="connsiteX8" fmla="*/ 793728 w 1598322"/>
                <a:gd name="connsiteY8" fmla="*/ 0 h 1620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98322" h="1620981">
                  <a:moveTo>
                    <a:pt x="793728" y="0"/>
                  </a:moveTo>
                  <a:lnTo>
                    <a:pt x="1598322" y="0"/>
                  </a:lnTo>
                  <a:cubicBezTo>
                    <a:pt x="1596593" y="405971"/>
                    <a:pt x="1443402" y="796694"/>
                    <a:pt x="1168965" y="1095257"/>
                  </a:cubicBezTo>
                  <a:cubicBezTo>
                    <a:pt x="899827" y="1388047"/>
                    <a:pt x="534868" y="1570884"/>
                    <a:pt x="143731" y="1613025"/>
                  </a:cubicBezTo>
                  <a:lnTo>
                    <a:pt x="0" y="1620981"/>
                  </a:lnTo>
                  <a:lnTo>
                    <a:pt x="0" y="816412"/>
                  </a:lnTo>
                  <a:lnTo>
                    <a:pt x="57995" y="813227"/>
                  </a:lnTo>
                  <a:cubicBezTo>
                    <a:pt x="250807" y="792767"/>
                    <a:pt x="431260" y="704478"/>
                    <a:pt x="566421" y="562651"/>
                  </a:cubicBezTo>
                  <a:cubicBezTo>
                    <a:pt x="710968" y="411003"/>
                    <a:pt x="792300" y="209783"/>
                    <a:pt x="793728" y="0"/>
                  </a:cubicBezTo>
                  <a:close/>
                </a:path>
              </a:pathLst>
            </a:custGeom>
            <a:solidFill>
              <a:srgbClr val="FF00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14" name="Rectangle 165">
              <a:extLst>
                <a:ext uri="{FF2B5EF4-FFF2-40B4-BE49-F238E27FC236}">
                  <a16:creationId xmlns:a16="http://schemas.microsoft.com/office/drawing/2014/main" id="{CB5B2E6B-8E7B-924B-B688-ABC2EE5229E2}"/>
                </a:ext>
              </a:extLst>
            </p:cNvPr>
            <p:cNvSpPr/>
            <p:nvPr/>
          </p:nvSpPr>
          <p:spPr>
            <a:xfrm>
              <a:off x="6661432" y="3262900"/>
              <a:ext cx="910085" cy="282617"/>
            </a:xfrm>
            <a:prstGeom prst="rect">
              <a:avLst/>
            </a:prstGeom>
            <a:solidFill>
              <a:srgbClr val="FF006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82139"/>
              <a:endParaRPr lang="en-US" sz="1067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15" name="Grupo 14"/>
          <p:cNvGrpSpPr/>
          <p:nvPr/>
        </p:nvGrpSpPr>
        <p:grpSpPr>
          <a:xfrm>
            <a:off x="4223657" y="2107422"/>
            <a:ext cx="2447940" cy="2085852"/>
            <a:chOff x="5001486" y="2232051"/>
            <a:chExt cx="1508112" cy="1272058"/>
          </a:xfrm>
          <a:solidFill>
            <a:srgbClr val="00B0F0"/>
          </a:solidFill>
        </p:grpSpPr>
        <p:sp>
          <p:nvSpPr>
            <p:cNvPr id="16" name="Freeform 19"/>
            <p:cNvSpPr/>
            <p:nvPr/>
          </p:nvSpPr>
          <p:spPr bwMode="auto">
            <a:xfrm>
              <a:off x="5001486" y="2279885"/>
              <a:ext cx="1216199" cy="1224224"/>
            </a:xfrm>
            <a:custGeom>
              <a:avLst/>
              <a:gdLst>
                <a:gd name="connsiteX0" fmla="*/ 1621599 w 1621599"/>
                <a:gd name="connsiteY0" fmla="*/ 8 h 1632298"/>
                <a:gd name="connsiteX1" fmla="*/ 1621599 w 1621599"/>
                <a:gd name="connsiteY1" fmla="*/ 804029 h 1632298"/>
                <a:gd name="connsiteX2" fmla="*/ 1093979 w 1621599"/>
                <a:gd name="connsiteY2" fmla="*/ 994880 h 1632298"/>
                <a:gd name="connsiteX3" fmla="*/ 805244 w 1621599"/>
                <a:gd name="connsiteY3" fmla="*/ 1620363 h 1632298"/>
                <a:gd name="connsiteX4" fmla="*/ 798954 w 1621599"/>
                <a:gd name="connsiteY4" fmla="*/ 1620363 h 1632298"/>
                <a:gd name="connsiteX5" fmla="*/ 798954 w 1621599"/>
                <a:gd name="connsiteY5" fmla="*/ 1621039 h 1632298"/>
                <a:gd name="connsiteX6" fmla="*/ 806452 w 1621599"/>
                <a:gd name="connsiteY6" fmla="*/ 1621039 h 1632298"/>
                <a:gd name="connsiteX7" fmla="*/ 807401 w 1621599"/>
                <a:gd name="connsiteY7" fmla="*/ 1632298 h 1632298"/>
                <a:gd name="connsiteX8" fmla="*/ 1835 w 1621599"/>
                <a:gd name="connsiteY8" fmla="*/ 1632298 h 1632298"/>
                <a:gd name="connsiteX9" fmla="*/ 1347 w 1621599"/>
                <a:gd name="connsiteY9" fmla="*/ 1621039 h 1632298"/>
                <a:gd name="connsiteX10" fmla="*/ 10284 w 1621599"/>
                <a:gd name="connsiteY10" fmla="*/ 1621039 h 1632298"/>
                <a:gd name="connsiteX11" fmla="*/ 10284 w 1621599"/>
                <a:gd name="connsiteY11" fmla="*/ 1620363 h 1632298"/>
                <a:gd name="connsiteX12" fmla="*/ 0 w 1621599"/>
                <a:gd name="connsiteY12" fmla="*/ 1620363 h 1632298"/>
                <a:gd name="connsiteX13" fmla="*/ 504047 w 1621599"/>
                <a:gd name="connsiteY13" fmla="*/ 445002 h 1632298"/>
                <a:gd name="connsiteX14" fmla="*/ 1621599 w 1621599"/>
                <a:gd name="connsiteY14" fmla="*/ 8 h 1632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21599" h="1632298">
                  <a:moveTo>
                    <a:pt x="1621599" y="8"/>
                  </a:moveTo>
                  <a:lnTo>
                    <a:pt x="1621599" y="804029"/>
                  </a:lnTo>
                  <a:cubicBezTo>
                    <a:pt x="1428584" y="802302"/>
                    <a:pt x="1241349" y="870023"/>
                    <a:pt x="1093979" y="994880"/>
                  </a:cubicBezTo>
                  <a:cubicBezTo>
                    <a:pt x="910273" y="1150443"/>
                    <a:pt x="804568" y="1379359"/>
                    <a:pt x="805244" y="1620363"/>
                  </a:cubicBezTo>
                  <a:lnTo>
                    <a:pt x="798954" y="1620363"/>
                  </a:lnTo>
                  <a:lnTo>
                    <a:pt x="798954" y="1621039"/>
                  </a:lnTo>
                  <a:lnTo>
                    <a:pt x="806452" y="1621039"/>
                  </a:lnTo>
                  <a:lnTo>
                    <a:pt x="807401" y="1632298"/>
                  </a:lnTo>
                  <a:lnTo>
                    <a:pt x="1835" y="1632298"/>
                  </a:lnTo>
                  <a:lnTo>
                    <a:pt x="1347" y="1621039"/>
                  </a:lnTo>
                  <a:lnTo>
                    <a:pt x="10284" y="1621039"/>
                  </a:lnTo>
                  <a:lnTo>
                    <a:pt x="10284" y="1620363"/>
                  </a:lnTo>
                  <a:lnTo>
                    <a:pt x="0" y="1620363"/>
                  </a:lnTo>
                  <a:cubicBezTo>
                    <a:pt x="300" y="1175970"/>
                    <a:pt x="182505" y="751099"/>
                    <a:pt x="504047" y="445002"/>
                  </a:cubicBezTo>
                  <a:cubicBezTo>
                    <a:pt x="805544" y="158050"/>
                    <a:pt x="1205839" y="-1343"/>
                    <a:pt x="1621599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17" name="Right Triangle 51">
              <a:extLst>
                <a:ext uri="{FF2B5EF4-FFF2-40B4-BE49-F238E27FC236}">
                  <a16:creationId xmlns:a16="http://schemas.microsoft.com/office/drawing/2014/main" id="{B9D4FA9E-7C80-4E41-A312-879D72593CE6}"/>
                </a:ext>
              </a:extLst>
            </p:cNvPr>
            <p:cNvSpPr/>
            <p:nvPr/>
          </p:nvSpPr>
          <p:spPr>
            <a:xfrm rot="13412335">
              <a:off x="5867608" y="2232051"/>
              <a:ext cx="641990" cy="691364"/>
            </a:xfrm>
            <a:custGeom>
              <a:avLst/>
              <a:gdLst>
                <a:gd name="connsiteX0" fmla="*/ 0 w 1242768"/>
                <a:gd name="connsiteY0" fmla="*/ 1338346 h 1338346"/>
                <a:gd name="connsiteX1" fmla="*/ 0 w 1242768"/>
                <a:gd name="connsiteY1" fmla="*/ 0 h 1338346"/>
                <a:gd name="connsiteX2" fmla="*/ 1242768 w 1242768"/>
                <a:gd name="connsiteY2" fmla="*/ 1338346 h 1338346"/>
                <a:gd name="connsiteX3" fmla="*/ 0 w 1242768"/>
                <a:gd name="connsiteY3" fmla="*/ 1338346 h 1338346"/>
                <a:gd name="connsiteX0" fmla="*/ 272821 w 1242768"/>
                <a:gd name="connsiteY0" fmla="*/ 1054036 h 1338346"/>
                <a:gd name="connsiteX1" fmla="*/ 0 w 1242768"/>
                <a:gd name="connsiteY1" fmla="*/ 0 h 1338346"/>
                <a:gd name="connsiteX2" fmla="*/ 1242768 w 1242768"/>
                <a:gd name="connsiteY2" fmla="*/ 1338346 h 1338346"/>
                <a:gd name="connsiteX3" fmla="*/ 272821 w 1242768"/>
                <a:gd name="connsiteY3" fmla="*/ 1054036 h 1338346"/>
                <a:gd name="connsiteX0" fmla="*/ 374003 w 1242768"/>
                <a:gd name="connsiteY0" fmla="*/ 949533 h 1338346"/>
                <a:gd name="connsiteX1" fmla="*/ 0 w 1242768"/>
                <a:gd name="connsiteY1" fmla="*/ 0 h 1338346"/>
                <a:gd name="connsiteX2" fmla="*/ 1242768 w 1242768"/>
                <a:gd name="connsiteY2" fmla="*/ 1338346 h 1338346"/>
                <a:gd name="connsiteX3" fmla="*/ 374003 w 1242768"/>
                <a:gd name="connsiteY3" fmla="*/ 949533 h 1338346"/>
                <a:gd name="connsiteX0" fmla="*/ 327026 w 1242768"/>
                <a:gd name="connsiteY0" fmla="*/ 944052 h 1338346"/>
                <a:gd name="connsiteX1" fmla="*/ 0 w 1242768"/>
                <a:gd name="connsiteY1" fmla="*/ 0 h 1338346"/>
                <a:gd name="connsiteX2" fmla="*/ 1242768 w 1242768"/>
                <a:gd name="connsiteY2" fmla="*/ 1338346 h 1338346"/>
                <a:gd name="connsiteX3" fmla="*/ 327026 w 1242768"/>
                <a:gd name="connsiteY3" fmla="*/ 944052 h 1338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2768" h="1338346">
                  <a:moveTo>
                    <a:pt x="327026" y="944052"/>
                  </a:moveTo>
                  <a:lnTo>
                    <a:pt x="0" y="0"/>
                  </a:lnTo>
                  <a:lnTo>
                    <a:pt x="1242768" y="1338346"/>
                  </a:lnTo>
                  <a:lnTo>
                    <a:pt x="327026" y="94405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1428" tIns="25714" rIns="51428" bIns="257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013"/>
            </a:p>
          </p:txBody>
        </p:sp>
      </p:grpSp>
      <p:sp>
        <p:nvSpPr>
          <p:cNvPr id="18" name="Shape 106"/>
          <p:cNvSpPr>
            <a:spLocks noChangeArrowheads="1"/>
          </p:cNvSpPr>
          <p:nvPr/>
        </p:nvSpPr>
        <p:spPr bwMode="auto">
          <a:xfrm>
            <a:off x="7510360" y="4332504"/>
            <a:ext cx="371902" cy="398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14285" tIns="14285" rIns="14285" bIns="14285" anchor="ctr">
            <a:spAutoFit/>
          </a:bodyPr>
          <a:lstStyle/>
          <a:p>
            <a:pPr algn="ctr"/>
            <a:r>
              <a:rPr lang="es-CO" sz="2400" b="1" dirty="0">
                <a:solidFill>
                  <a:srgbClr val="FFFFFF"/>
                </a:solidFill>
                <a:latin typeface="AR BONNIE" panose="02000000000000000000" pitchFamily="2" charset="0"/>
                <a:ea typeface="Open Sans Light"/>
                <a:cs typeface="Open Sans Light"/>
                <a:sym typeface="Open Sans Light"/>
              </a:rPr>
              <a:t>03</a:t>
            </a:r>
            <a:endParaRPr lang="en-US" sz="2400" b="1" dirty="0">
              <a:solidFill>
                <a:srgbClr val="FFFFFF"/>
              </a:solidFill>
              <a:latin typeface="AR BONNIE" panose="02000000000000000000" pitchFamily="2" charset="0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19" name="Rectangle 53"/>
          <p:cNvSpPr/>
          <p:nvPr/>
        </p:nvSpPr>
        <p:spPr>
          <a:xfrm>
            <a:off x="2299562" y="3088704"/>
            <a:ext cx="1689707" cy="49673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b="1" dirty="0">
                <a:solidFill>
                  <a:srgbClr val="002060"/>
                </a:solidFill>
                <a:latin typeface="Trebuchet MS" panose="020B0603020202020204" pitchFamily="34" charset="0"/>
              </a:rPr>
              <a:t>ACCESO TIC</a:t>
            </a:r>
            <a:endParaRPr lang="en-US" sz="900" b="1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sp>
        <p:nvSpPr>
          <p:cNvPr id="20" name="Rectangle 54"/>
          <p:cNvSpPr/>
          <p:nvPr/>
        </p:nvSpPr>
        <p:spPr>
          <a:xfrm>
            <a:off x="2519436" y="5178038"/>
            <a:ext cx="1689707" cy="49673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>
                <a:solidFill>
                  <a:srgbClr val="002060"/>
                </a:solidFill>
                <a:latin typeface="Trebuchet MS" panose="020B0603020202020204" pitchFamily="34" charset="0"/>
              </a:rPr>
              <a:t>USO TIC</a:t>
            </a:r>
            <a:endParaRPr lang="en-US" sz="900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sp>
        <p:nvSpPr>
          <p:cNvPr id="28" name="Rectangle 55"/>
          <p:cNvSpPr/>
          <p:nvPr/>
        </p:nvSpPr>
        <p:spPr>
          <a:xfrm>
            <a:off x="8689569" y="5054563"/>
            <a:ext cx="2801078" cy="49673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</a:rPr>
              <a:t>CONOCIMIENTO TIC</a:t>
            </a:r>
            <a:endParaRPr lang="en-US" sz="900" b="1" dirty="0">
              <a:solidFill>
                <a:schemeClr val="accent2">
                  <a:lumMod val="50000"/>
                </a:schemeClr>
              </a:solidFill>
              <a:latin typeface="Trebuchet MS" panose="020B0603020202020204" pitchFamily="34" charset="0"/>
            </a:endParaRPr>
          </a:p>
        </p:txBody>
      </p:sp>
      <p:grpSp>
        <p:nvGrpSpPr>
          <p:cNvPr id="30" name="Group 64"/>
          <p:cNvGrpSpPr/>
          <p:nvPr/>
        </p:nvGrpSpPr>
        <p:grpSpPr>
          <a:xfrm>
            <a:off x="5769626" y="3843770"/>
            <a:ext cx="978417" cy="800878"/>
            <a:chOff x="2478088" y="2143126"/>
            <a:chExt cx="493713" cy="444500"/>
          </a:xfrm>
          <a:solidFill>
            <a:srgbClr val="7030A0"/>
          </a:solidFill>
        </p:grpSpPr>
        <p:sp>
          <p:nvSpPr>
            <p:cNvPr id="31" name="Freeform 141"/>
            <p:cNvSpPr>
              <a:spLocks/>
            </p:cNvSpPr>
            <p:nvPr/>
          </p:nvSpPr>
          <p:spPr bwMode="auto">
            <a:xfrm>
              <a:off x="2549526" y="2424113"/>
              <a:ext cx="39688" cy="41275"/>
            </a:xfrm>
            <a:custGeom>
              <a:avLst/>
              <a:gdLst>
                <a:gd name="T0" fmla="*/ 139 w 280"/>
                <a:gd name="T1" fmla="*/ 0 h 279"/>
                <a:gd name="T2" fmla="*/ 167 w 280"/>
                <a:gd name="T3" fmla="*/ 3 h 279"/>
                <a:gd name="T4" fmla="*/ 194 w 280"/>
                <a:gd name="T5" fmla="*/ 10 h 279"/>
                <a:gd name="T6" fmla="*/ 217 w 280"/>
                <a:gd name="T7" fmla="*/ 23 h 279"/>
                <a:gd name="T8" fmla="*/ 238 w 280"/>
                <a:gd name="T9" fmla="*/ 40 h 279"/>
                <a:gd name="T10" fmla="*/ 256 w 280"/>
                <a:gd name="T11" fmla="*/ 61 h 279"/>
                <a:gd name="T12" fmla="*/ 268 w 280"/>
                <a:gd name="T13" fmla="*/ 85 h 279"/>
                <a:gd name="T14" fmla="*/ 277 w 280"/>
                <a:gd name="T15" fmla="*/ 111 h 279"/>
                <a:gd name="T16" fmla="*/ 280 w 280"/>
                <a:gd name="T17" fmla="*/ 139 h 279"/>
                <a:gd name="T18" fmla="*/ 277 w 280"/>
                <a:gd name="T19" fmla="*/ 167 h 279"/>
                <a:gd name="T20" fmla="*/ 268 w 280"/>
                <a:gd name="T21" fmla="*/ 194 h 279"/>
                <a:gd name="T22" fmla="*/ 256 w 280"/>
                <a:gd name="T23" fmla="*/ 217 h 279"/>
                <a:gd name="T24" fmla="*/ 238 w 280"/>
                <a:gd name="T25" fmla="*/ 238 h 279"/>
                <a:gd name="T26" fmla="*/ 217 w 280"/>
                <a:gd name="T27" fmla="*/ 255 h 279"/>
                <a:gd name="T28" fmla="*/ 194 w 280"/>
                <a:gd name="T29" fmla="*/ 268 h 279"/>
                <a:gd name="T30" fmla="*/ 167 w 280"/>
                <a:gd name="T31" fmla="*/ 276 h 279"/>
                <a:gd name="T32" fmla="*/ 139 w 280"/>
                <a:gd name="T33" fmla="*/ 279 h 279"/>
                <a:gd name="T34" fmla="*/ 111 w 280"/>
                <a:gd name="T35" fmla="*/ 276 h 279"/>
                <a:gd name="T36" fmla="*/ 85 w 280"/>
                <a:gd name="T37" fmla="*/ 268 h 279"/>
                <a:gd name="T38" fmla="*/ 61 w 280"/>
                <a:gd name="T39" fmla="*/ 255 h 279"/>
                <a:gd name="T40" fmla="*/ 41 w 280"/>
                <a:gd name="T41" fmla="*/ 238 h 279"/>
                <a:gd name="T42" fmla="*/ 24 w 280"/>
                <a:gd name="T43" fmla="*/ 217 h 279"/>
                <a:gd name="T44" fmla="*/ 10 w 280"/>
                <a:gd name="T45" fmla="*/ 194 h 279"/>
                <a:gd name="T46" fmla="*/ 3 w 280"/>
                <a:gd name="T47" fmla="*/ 167 h 279"/>
                <a:gd name="T48" fmla="*/ 0 w 280"/>
                <a:gd name="T49" fmla="*/ 139 h 279"/>
                <a:gd name="T50" fmla="*/ 3 w 280"/>
                <a:gd name="T51" fmla="*/ 111 h 279"/>
                <a:gd name="T52" fmla="*/ 10 w 280"/>
                <a:gd name="T53" fmla="*/ 85 h 279"/>
                <a:gd name="T54" fmla="*/ 24 w 280"/>
                <a:gd name="T55" fmla="*/ 61 h 279"/>
                <a:gd name="T56" fmla="*/ 41 w 280"/>
                <a:gd name="T57" fmla="*/ 40 h 279"/>
                <a:gd name="T58" fmla="*/ 61 w 280"/>
                <a:gd name="T59" fmla="*/ 23 h 279"/>
                <a:gd name="T60" fmla="*/ 85 w 280"/>
                <a:gd name="T61" fmla="*/ 10 h 279"/>
                <a:gd name="T62" fmla="*/ 111 w 280"/>
                <a:gd name="T63" fmla="*/ 3 h 279"/>
                <a:gd name="T64" fmla="*/ 139 w 280"/>
                <a:gd name="T65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0" h="279">
                  <a:moveTo>
                    <a:pt x="139" y="0"/>
                  </a:moveTo>
                  <a:lnTo>
                    <a:pt x="167" y="3"/>
                  </a:lnTo>
                  <a:lnTo>
                    <a:pt x="194" y="10"/>
                  </a:lnTo>
                  <a:lnTo>
                    <a:pt x="217" y="23"/>
                  </a:lnTo>
                  <a:lnTo>
                    <a:pt x="238" y="40"/>
                  </a:lnTo>
                  <a:lnTo>
                    <a:pt x="256" y="61"/>
                  </a:lnTo>
                  <a:lnTo>
                    <a:pt x="268" y="85"/>
                  </a:lnTo>
                  <a:lnTo>
                    <a:pt x="277" y="111"/>
                  </a:lnTo>
                  <a:lnTo>
                    <a:pt x="280" y="139"/>
                  </a:lnTo>
                  <a:lnTo>
                    <a:pt x="277" y="167"/>
                  </a:lnTo>
                  <a:lnTo>
                    <a:pt x="268" y="194"/>
                  </a:lnTo>
                  <a:lnTo>
                    <a:pt x="256" y="217"/>
                  </a:lnTo>
                  <a:lnTo>
                    <a:pt x="238" y="238"/>
                  </a:lnTo>
                  <a:lnTo>
                    <a:pt x="217" y="255"/>
                  </a:lnTo>
                  <a:lnTo>
                    <a:pt x="194" y="268"/>
                  </a:lnTo>
                  <a:lnTo>
                    <a:pt x="167" y="276"/>
                  </a:lnTo>
                  <a:lnTo>
                    <a:pt x="139" y="279"/>
                  </a:lnTo>
                  <a:lnTo>
                    <a:pt x="111" y="276"/>
                  </a:lnTo>
                  <a:lnTo>
                    <a:pt x="85" y="268"/>
                  </a:lnTo>
                  <a:lnTo>
                    <a:pt x="61" y="255"/>
                  </a:lnTo>
                  <a:lnTo>
                    <a:pt x="41" y="238"/>
                  </a:lnTo>
                  <a:lnTo>
                    <a:pt x="24" y="217"/>
                  </a:lnTo>
                  <a:lnTo>
                    <a:pt x="10" y="194"/>
                  </a:lnTo>
                  <a:lnTo>
                    <a:pt x="3" y="167"/>
                  </a:lnTo>
                  <a:lnTo>
                    <a:pt x="0" y="139"/>
                  </a:lnTo>
                  <a:lnTo>
                    <a:pt x="3" y="111"/>
                  </a:lnTo>
                  <a:lnTo>
                    <a:pt x="10" y="85"/>
                  </a:lnTo>
                  <a:lnTo>
                    <a:pt x="24" y="61"/>
                  </a:lnTo>
                  <a:lnTo>
                    <a:pt x="41" y="40"/>
                  </a:lnTo>
                  <a:lnTo>
                    <a:pt x="61" y="23"/>
                  </a:lnTo>
                  <a:lnTo>
                    <a:pt x="85" y="10"/>
                  </a:lnTo>
                  <a:lnTo>
                    <a:pt x="111" y="3"/>
                  </a:lnTo>
                  <a:lnTo>
                    <a:pt x="1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rgbClr val="00B050"/>
                </a:solidFill>
              </a:endParaRPr>
            </a:p>
          </p:txBody>
        </p:sp>
        <p:sp>
          <p:nvSpPr>
            <p:cNvPr id="32" name="Freeform 142"/>
            <p:cNvSpPr>
              <a:spLocks/>
            </p:cNvSpPr>
            <p:nvPr/>
          </p:nvSpPr>
          <p:spPr bwMode="auto">
            <a:xfrm>
              <a:off x="2828926" y="2516188"/>
              <a:ext cx="104775" cy="71438"/>
            </a:xfrm>
            <a:custGeom>
              <a:avLst/>
              <a:gdLst>
                <a:gd name="T0" fmla="*/ 140 w 720"/>
                <a:gd name="T1" fmla="*/ 0 h 495"/>
                <a:gd name="T2" fmla="*/ 327 w 720"/>
                <a:gd name="T3" fmla="*/ 81 h 495"/>
                <a:gd name="T4" fmla="*/ 349 w 720"/>
                <a:gd name="T5" fmla="*/ 88 h 495"/>
                <a:gd name="T6" fmla="*/ 371 w 720"/>
                <a:gd name="T7" fmla="*/ 88 h 495"/>
                <a:gd name="T8" fmla="*/ 392 w 720"/>
                <a:gd name="T9" fmla="*/ 81 h 495"/>
                <a:gd name="T10" fmla="*/ 579 w 720"/>
                <a:gd name="T11" fmla="*/ 0 h 495"/>
                <a:gd name="T12" fmla="*/ 627 w 720"/>
                <a:gd name="T13" fmla="*/ 15 h 495"/>
                <a:gd name="T14" fmla="*/ 650 w 720"/>
                <a:gd name="T15" fmla="*/ 25 h 495"/>
                <a:gd name="T16" fmla="*/ 669 w 720"/>
                <a:gd name="T17" fmla="*/ 39 h 495"/>
                <a:gd name="T18" fmla="*/ 687 w 720"/>
                <a:gd name="T19" fmla="*/ 55 h 495"/>
                <a:gd name="T20" fmla="*/ 701 w 720"/>
                <a:gd name="T21" fmla="*/ 75 h 495"/>
                <a:gd name="T22" fmla="*/ 711 w 720"/>
                <a:gd name="T23" fmla="*/ 96 h 495"/>
                <a:gd name="T24" fmla="*/ 718 w 720"/>
                <a:gd name="T25" fmla="*/ 120 h 495"/>
                <a:gd name="T26" fmla="*/ 720 w 720"/>
                <a:gd name="T27" fmla="*/ 145 h 495"/>
                <a:gd name="T28" fmla="*/ 720 w 720"/>
                <a:gd name="T29" fmla="*/ 405 h 495"/>
                <a:gd name="T30" fmla="*/ 717 w 720"/>
                <a:gd name="T31" fmla="*/ 426 h 495"/>
                <a:gd name="T32" fmla="*/ 711 w 720"/>
                <a:gd name="T33" fmla="*/ 444 h 495"/>
                <a:gd name="T34" fmla="*/ 701 w 720"/>
                <a:gd name="T35" fmla="*/ 461 h 495"/>
                <a:gd name="T36" fmla="*/ 686 w 720"/>
                <a:gd name="T37" fmla="*/ 476 h 495"/>
                <a:gd name="T38" fmla="*/ 669 w 720"/>
                <a:gd name="T39" fmla="*/ 486 h 495"/>
                <a:gd name="T40" fmla="*/ 651 w 720"/>
                <a:gd name="T41" fmla="*/ 492 h 495"/>
                <a:gd name="T42" fmla="*/ 630 w 720"/>
                <a:gd name="T43" fmla="*/ 495 h 495"/>
                <a:gd name="T44" fmla="*/ 89 w 720"/>
                <a:gd name="T45" fmla="*/ 495 h 495"/>
                <a:gd name="T46" fmla="*/ 65 w 720"/>
                <a:gd name="T47" fmla="*/ 492 h 495"/>
                <a:gd name="T48" fmla="*/ 44 w 720"/>
                <a:gd name="T49" fmla="*/ 483 h 495"/>
                <a:gd name="T50" fmla="*/ 26 w 720"/>
                <a:gd name="T51" fmla="*/ 468 h 495"/>
                <a:gd name="T52" fmla="*/ 11 w 720"/>
                <a:gd name="T53" fmla="*/ 451 h 495"/>
                <a:gd name="T54" fmla="*/ 3 w 720"/>
                <a:gd name="T55" fmla="*/ 429 h 495"/>
                <a:gd name="T56" fmla="*/ 0 w 720"/>
                <a:gd name="T57" fmla="*/ 405 h 495"/>
                <a:gd name="T58" fmla="*/ 0 w 720"/>
                <a:gd name="T59" fmla="*/ 145 h 495"/>
                <a:gd name="T60" fmla="*/ 2 w 720"/>
                <a:gd name="T61" fmla="*/ 120 h 495"/>
                <a:gd name="T62" fmla="*/ 8 w 720"/>
                <a:gd name="T63" fmla="*/ 96 h 495"/>
                <a:gd name="T64" fmla="*/ 18 w 720"/>
                <a:gd name="T65" fmla="*/ 75 h 495"/>
                <a:gd name="T66" fmla="*/ 32 w 720"/>
                <a:gd name="T67" fmla="*/ 55 h 495"/>
                <a:gd name="T68" fmla="*/ 50 w 720"/>
                <a:gd name="T69" fmla="*/ 39 h 495"/>
                <a:gd name="T70" fmla="*/ 69 w 720"/>
                <a:gd name="T71" fmla="*/ 25 h 495"/>
                <a:gd name="T72" fmla="*/ 92 w 720"/>
                <a:gd name="T73" fmla="*/ 15 h 495"/>
                <a:gd name="T74" fmla="*/ 140 w 720"/>
                <a:gd name="T75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20" h="495">
                  <a:moveTo>
                    <a:pt x="140" y="0"/>
                  </a:moveTo>
                  <a:lnTo>
                    <a:pt x="327" y="81"/>
                  </a:lnTo>
                  <a:lnTo>
                    <a:pt x="349" y="88"/>
                  </a:lnTo>
                  <a:lnTo>
                    <a:pt x="371" y="88"/>
                  </a:lnTo>
                  <a:lnTo>
                    <a:pt x="392" y="81"/>
                  </a:lnTo>
                  <a:lnTo>
                    <a:pt x="579" y="0"/>
                  </a:lnTo>
                  <a:lnTo>
                    <a:pt x="627" y="15"/>
                  </a:lnTo>
                  <a:lnTo>
                    <a:pt x="650" y="25"/>
                  </a:lnTo>
                  <a:lnTo>
                    <a:pt x="669" y="39"/>
                  </a:lnTo>
                  <a:lnTo>
                    <a:pt x="687" y="55"/>
                  </a:lnTo>
                  <a:lnTo>
                    <a:pt x="701" y="75"/>
                  </a:lnTo>
                  <a:lnTo>
                    <a:pt x="711" y="96"/>
                  </a:lnTo>
                  <a:lnTo>
                    <a:pt x="718" y="120"/>
                  </a:lnTo>
                  <a:lnTo>
                    <a:pt x="720" y="145"/>
                  </a:lnTo>
                  <a:lnTo>
                    <a:pt x="720" y="405"/>
                  </a:lnTo>
                  <a:lnTo>
                    <a:pt x="717" y="426"/>
                  </a:lnTo>
                  <a:lnTo>
                    <a:pt x="711" y="444"/>
                  </a:lnTo>
                  <a:lnTo>
                    <a:pt x="701" y="461"/>
                  </a:lnTo>
                  <a:lnTo>
                    <a:pt x="686" y="476"/>
                  </a:lnTo>
                  <a:lnTo>
                    <a:pt x="669" y="486"/>
                  </a:lnTo>
                  <a:lnTo>
                    <a:pt x="651" y="492"/>
                  </a:lnTo>
                  <a:lnTo>
                    <a:pt x="630" y="495"/>
                  </a:lnTo>
                  <a:lnTo>
                    <a:pt x="89" y="495"/>
                  </a:lnTo>
                  <a:lnTo>
                    <a:pt x="65" y="492"/>
                  </a:lnTo>
                  <a:lnTo>
                    <a:pt x="44" y="483"/>
                  </a:lnTo>
                  <a:lnTo>
                    <a:pt x="26" y="468"/>
                  </a:lnTo>
                  <a:lnTo>
                    <a:pt x="11" y="451"/>
                  </a:lnTo>
                  <a:lnTo>
                    <a:pt x="3" y="429"/>
                  </a:lnTo>
                  <a:lnTo>
                    <a:pt x="0" y="405"/>
                  </a:lnTo>
                  <a:lnTo>
                    <a:pt x="0" y="145"/>
                  </a:lnTo>
                  <a:lnTo>
                    <a:pt x="2" y="120"/>
                  </a:lnTo>
                  <a:lnTo>
                    <a:pt x="8" y="96"/>
                  </a:lnTo>
                  <a:lnTo>
                    <a:pt x="18" y="75"/>
                  </a:lnTo>
                  <a:lnTo>
                    <a:pt x="32" y="55"/>
                  </a:lnTo>
                  <a:lnTo>
                    <a:pt x="50" y="39"/>
                  </a:lnTo>
                  <a:lnTo>
                    <a:pt x="69" y="25"/>
                  </a:lnTo>
                  <a:lnTo>
                    <a:pt x="92" y="15"/>
                  </a:lnTo>
                  <a:lnTo>
                    <a:pt x="1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rgbClr val="00B050"/>
                </a:solidFill>
              </a:endParaRPr>
            </a:p>
          </p:txBody>
        </p:sp>
        <p:sp>
          <p:nvSpPr>
            <p:cNvPr id="33" name="Freeform 143"/>
            <p:cNvSpPr>
              <a:spLocks/>
            </p:cNvSpPr>
            <p:nvPr/>
          </p:nvSpPr>
          <p:spPr bwMode="auto">
            <a:xfrm>
              <a:off x="2649538" y="2481263"/>
              <a:ext cx="150813" cy="106363"/>
            </a:xfrm>
            <a:custGeom>
              <a:avLst/>
              <a:gdLst>
                <a:gd name="T0" fmla="*/ 223 w 1041"/>
                <a:gd name="T1" fmla="*/ 0 h 736"/>
                <a:gd name="T2" fmla="*/ 488 w 1041"/>
                <a:gd name="T3" fmla="*/ 116 h 736"/>
                <a:gd name="T4" fmla="*/ 509 w 1041"/>
                <a:gd name="T5" fmla="*/ 121 h 736"/>
                <a:gd name="T6" fmla="*/ 531 w 1041"/>
                <a:gd name="T7" fmla="*/ 121 h 736"/>
                <a:gd name="T8" fmla="*/ 552 w 1041"/>
                <a:gd name="T9" fmla="*/ 116 h 736"/>
                <a:gd name="T10" fmla="*/ 817 w 1041"/>
                <a:gd name="T11" fmla="*/ 0 h 736"/>
                <a:gd name="T12" fmla="*/ 894 w 1041"/>
                <a:gd name="T13" fmla="*/ 24 h 736"/>
                <a:gd name="T14" fmla="*/ 925 w 1041"/>
                <a:gd name="T15" fmla="*/ 37 h 736"/>
                <a:gd name="T16" fmla="*/ 954 w 1041"/>
                <a:gd name="T17" fmla="*/ 55 h 736"/>
                <a:gd name="T18" fmla="*/ 979 w 1041"/>
                <a:gd name="T19" fmla="*/ 77 h 736"/>
                <a:gd name="T20" fmla="*/ 1000 w 1041"/>
                <a:gd name="T21" fmla="*/ 103 h 736"/>
                <a:gd name="T22" fmla="*/ 1017 w 1041"/>
                <a:gd name="T23" fmla="*/ 131 h 736"/>
                <a:gd name="T24" fmla="*/ 1031 w 1041"/>
                <a:gd name="T25" fmla="*/ 162 h 736"/>
                <a:gd name="T26" fmla="*/ 1038 w 1041"/>
                <a:gd name="T27" fmla="*/ 194 h 736"/>
                <a:gd name="T28" fmla="*/ 1041 w 1041"/>
                <a:gd name="T29" fmla="*/ 229 h 736"/>
                <a:gd name="T30" fmla="*/ 1041 w 1041"/>
                <a:gd name="T31" fmla="*/ 646 h 736"/>
                <a:gd name="T32" fmla="*/ 1039 w 1041"/>
                <a:gd name="T33" fmla="*/ 667 h 736"/>
                <a:gd name="T34" fmla="*/ 1032 w 1041"/>
                <a:gd name="T35" fmla="*/ 685 h 736"/>
                <a:gd name="T36" fmla="*/ 1021 w 1041"/>
                <a:gd name="T37" fmla="*/ 702 h 736"/>
                <a:gd name="T38" fmla="*/ 1007 w 1041"/>
                <a:gd name="T39" fmla="*/ 717 h 736"/>
                <a:gd name="T40" fmla="*/ 990 w 1041"/>
                <a:gd name="T41" fmla="*/ 727 h 736"/>
                <a:gd name="T42" fmla="*/ 971 w 1041"/>
                <a:gd name="T43" fmla="*/ 733 h 736"/>
                <a:gd name="T44" fmla="*/ 950 w 1041"/>
                <a:gd name="T45" fmla="*/ 736 h 736"/>
                <a:gd name="T46" fmla="*/ 89 w 1041"/>
                <a:gd name="T47" fmla="*/ 736 h 736"/>
                <a:gd name="T48" fmla="*/ 69 w 1041"/>
                <a:gd name="T49" fmla="*/ 733 h 736"/>
                <a:gd name="T50" fmla="*/ 50 w 1041"/>
                <a:gd name="T51" fmla="*/ 727 h 736"/>
                <a:gd name="T52" fmla="*/ 33 w 1041"/>
                <a:gd name="T53" fmla="*/ 717 h 736"/>
                <a:gd name="T54" fmla="*/ 20 w 1041"/>
                <a:gd name="T55" fmla="*/ 702 h 736"/>
                <a:gd name="T56" fmla="*/ 8 w 1041"/>
                <a:gd name="T57" fmla="*/ 685 h 736"/>
                <a:gd name="T58" fmla="*/ 2 w 1041"/>
                <a:gd name="T59" fmla="*/ 667 h 736"/>
                <a:gd name="T60" fmla="*/ 0 w 1041"/>
                <a:gd name="T61" fmla="*/ 646 h 736"/>
                <a:gd name="T62" fmla="*/ 0 w 1041"/>
                <a:gd name="T63" fmla="*/ 229 h 736"/>
                <a:gd name="T64" fmla="*/ 2 w 1041"/>
                <a:gd name="T65" fmla="*/ 194 h 736"/>
                <a:gd name="T66" fmla="*/ 10 w 1041"/>
                <a:gd name="T67" fmla="*/ 162 h 736"/>
                <a:gd name="T68" fmla="*/ 23 w 1041"/>
                <a:gd name="T69" fmla="*/ 131 h 736"/>
                <a:gd name="T70" fmla="*/ 40 w 1041"/>
                <a:gd name="T71" fmla="*/ 103 h 736"/>
                <a:gd name="T72" fmla="*/ 61 w 1041"/>
                <a:gd name="T73" fmla="*/ 77 h 736"/>
                <a:gd name="T74" fmla="*/ 86 w 1041"/>
                <a:gd name="T75" fmla="*/ 55 h 736"/>
                <a:gd name="T76" fmla="*/ 115 w 1041"/>
                <a:gd name="T77" fmla="*/ 37 h 736"/>
                <a:gd name="T78" fmla="*/ 147 w 1041"/>
                <a:gd name="T79" fmla="*/ 24 h 736"/>
                <a:gd name="T80" fmla="*/ 223 w 1041"/>
                <a:gd name="T81" fmla="*/ 0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1" h="736">
                  <a:moveTo>
                    <a:pt x="223" y="0"/>
                  </a:moveTo>
                  <a:lnTo>
                    <a:pt x="488" y="116"/>
                  </a:lnTo>
                  <a:lnTo>
                    <a:pt x="509" y="121"/>
                  </a:lnTo>
                  <a:lnTo>
                    <a:pt x="531" y="121"/>
                  </a:lnTo>
                  <a:lnTo>
                    <a:pt x="552" y="116"/>
                  </a:lnTo>
                  <a:lnTo>
                    <a:pt x="817" y="0"/>
                  </a:lnTo>
                  <a:lnTo>
                    <a:pt x="894" y="24"/>
                  </a:lnTo>
                  <a:lnTo>
                    <a:pt x="925" y="37"/>
                  </a:lnTo>
                  <a:lnTo>
                    <a:pt x="954" y="55"/>
                  </a:lnTo>
                  <a:lnTo>
                    <a:pt x="979" y="77"/>
                  </a:lnTo>
                  <a:lnTo>
                    <a:pt x="1000" y="103"/>
                  </a:lnTo>
                  <a:lnTo>
                    <a:pt x="1017" y="131"/>
                  </a:lnTo>
                  <a:lnTo>
                    <a:pt x="1031" y="162"/>
                  </a:lnTo>
                  <a:lnTo>
                    <a:pt x="1038" y="194"/>
                  </a:lnTo>
                  <a:lnTo>
                    <a:pt x="1041" y="229"/>
                  </a:lnTo>
                  <a:lnTo>
                    <a:pt x="1041" y="646"/>
                  </a:lnTo>
                  <a:lnTo>
                    <a:pt x="1039" y="667"/>
                  </a:lnTo>
                  <a:lnTo>
                    <a:pt x="1032" y="685"/>
                  </a:lnTo>
                  <a:lnTo>
                    <a:pt x="1021" y="702"/>
                  </a:lnTo>
                  <a:lnTo>
                    <a:pt x="1007" y="717"/>
                  </a:lnTo>
                  <a:lnTo>
                    <a:pt x="990" y="727"/>
                  </a:lnTo>
                  <a:lnTo>
                    <a:pt x="971" y="733"/>
                  </a:lnTo>
                  <a:lnTo>
                    <a:pt x="950" y="736"/>
                  </a:lnTo>
                  <a:lnTo>
                    <a:pt x="89" y="736"/>
                  </a:lnTo>
                  <a:lnTo>
                    <a:pt x="69" y="733"/>
                  </a:lnTo>
                  <a:lnTo>
                    <a:pt x="50" y="727"/>
                  </a:lnTo>
                  <a:lnTo>
                    <a:pt x="33" y="717"/>
                  </a:lnTo>
                  <a:lnTo>
                    <a:pt x="20" y="702"/>
                  </a:lnTo>
                  <a:lnTo>
                    <a:pt x="8" y="685"/>
                  </a:lnTo>
                  <a:lnTo>
                    <a:pt x="2" y="667"/>
                  </a:lnTo>
                  <a:lnTo>
                    <a:pt x="0" y="646"/>
                  </a:lnTo>
                  <a:lnTo>
                    <a:pt x="0" y="229"/>
                  </a:lnTo>
                  <a:lnTo>
                    <a:pt x="2" y="194"/>
                  </a:lnTo>
                  <a:lnTo>
                    <a:pt x="10" y="162"/>
                  </a:lnTo>
                  <a:lnTo>
                    <a:pt x="23" y="131"/>
                  </a:lnTo>
                  <a:lnTo>
                    <a:pt x="40" y="103"/>
                  </a:lnTo>
                  <a:lnTo>
                    <a:pt x="61" y="77"/>
                  </a:lnTo>
                  <a:lnTo>
                    <a:pt x="86" y="55"/>
                  </a:lnTo>
                  <a:lnTo>
                    <a:pt x="115" y="37"/>
                  </a:lnTo>
                  <a:lnTo>
                    <a:pt x="147" y="24"/>
                  </a:lnTo>
                  <a:lnTo>
                    <a:pt x="2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rgbClr val="00B050"/>
                </a:solidFill>
              </a:endParaRPr>
            </a:p>
          </p:txBody>
        </p:sp>
        <p:sp>
          <p:nvSpPr>
            <p:cNvPr id="34" name="Freeform 144"/>
            <p:cNvSpPr>
              <a:spLocks/>
            </p:cNvSpPr>
            <p:nvPr/>
          </p:nvSpPr>
          <p:spPr bwMode="auto">
            <a:xfrm>
              <a:off x="2693988" y="2357438"/>
              <a:ext cx="63500" cy="63500"/>
            </a:xfrm>
            <a:custGeom>
              <a:avLst/>
              <a:gdLst>
                <a:gd name="T0" fmla="*/ 220 w 440"/>
                <a:gd name="T1" fmla="*/ 0 h 440"/>
                <a:gd name="T2" fmla="*/ 256 w 440"/>
                <a:gd name="T3" fmla="*/ 3 h 440"/>
                <a:gd name="T4" fmla="*/ 290 w 440"/>
                <a:gd name="T5" fmla="*/ 12 h 440"/>
                <a:gd name="T6" fmla="*/ 321 w 440"/>
                <a:gd name="T7" fmla="*/ 25 h 440"/>
                <a:gd name="T8" fmla="*/ 350 w 440"/>
                <a:gd name="T9" fmla="*/ 43 h 440"/>
                <a:gd name="T10" fmla="*/ 376 w 440"/>
                <a:gd name="T11" fmla="*/ 65 h 440"/>
                <a:gd name="T12" fmla="*/ 398 w 440"/>
                <a:gd name="T13" fmla="*/ 91 h 440"/>
                <a:gd name="T14" fmla="*/ 415 w 440"/>
                <a:gd name="T15" fmla="*/ 120 h 440"/>
                <a:gd name="T16" fmla="*/ 429 w 440"/>
                <a:gd name="T17" fmla="*/ 151 h 440"/>
                <a:gd name="T18" fmla="*/ 437 w 440"/>
                <a:gd name="T19" fmla="*/ 185 h 440"/>
                <a:gd name="T20" fmla="*/ 440 w 440"/>
                <a:gd name="T21" fmla="*/ 221 h 440"/>
                <a:gd name="T22" fmla="*/ 437 w 440"/>
                <a:gd name="T23" fmla="*/ 256 h 440"/>
                <a:gd name="T24" fmla="*/ 429 w 440"/>
                <a:gd name="T25" fmla="*/ 291 h 440"/>
                <a:gd name="T26" fmla="*/ 415 w 440"/>
                <a:gd name="T27" fmla="*/ 322 h 440"/>
                <a:gd name="T28" fmla="*/ 398 w 440"/>
                <a:gd name="T29" fmla="*/ 351 h 440"/>
                <a:gd name="T30" fmla="*/ 376 w 440"/>
                <a:gd name="T31" fmla="*/ 376 h 440"/>
                <a:gd name="T32" fmla="*/ 350 w 440"/>
                <a:gd name="T33" fmla="*/ 398 h 440"/>
                <a:gd name="T34" fmla="*/ 321 w 440"/>
                <a:gd name="T35" fmla="*/ 416 h 440"/>
                <a:gd name="T36" fmla="*/ 290 w 440"/>
                <a:gd name="T37" fmla="*/ 430 h 440"/>
                <a:gd name="T38" fmla="*/ 256 w 440"/>
                <a:gd name="T39" fmla="*/ 438 h 440"/>
                <a:gd name="T40" fmla="*/ 220 w 440"/>
                <a:gd name="T41" fmla="*/ 440 h 440"/>
                <a:gd name="T42" fmla="*/ 185 w 440"/>
                <a:gd name="T43" fmla="*/ 438 h 440"/>
                <a:gd name="T44" fmla="*/ 150 w 440"/>
                <a:gd name="T45" fmla="*/ 430 h 440"/>
                <a:gd name="T46" fmla="*/ 119 w 440"/>
                <a:gd name="T47" fmla="*/ 416 h 440"/>
                <a:gd name="T48" fmla="*/ 90 w 440"/>
                <a:gd name="T49" fmla="*/ 398 h 440"/>
                <a:gd name="T50" fmla="*/ 65 w 440"/>
                <a:gd name="T51" fmla="*/ 376 h 440"/>
                <a:gd name="T52" fmla="*/ 43 w 440"/>
                <a:gd name="T53" fmla="*/ 351 h 440"/>
                <a:gd name="T54" fmla="*/ 24 w 440"/>
                <a:gd name="T55" fmla="*/ 322 h 440"/>
                <a:gd name="T56" fmla="*/ 11 w 440"/>
                <a:gd name="T57" fmla="*/ 291 h 440"/>
                <a:gd name="T58" fmla="*/ 3 w 440"/>
                <a:gd name="T59" fmla="*/ 256 h 440"/>
                <a:gd name="T60" fmla="*/ 0 w 440"/>
                <a:gd name="T61" fmla="*/ 221 h 440"/>
                <a:gd name="T62" fmla="*/ 3 w 440"/>
                <a:gd name="T63" fmla="*/ 185 h 440"/>
                <a:gd name="T64" fmla="*/ 11 w 440"/>
                <a:gd name="T65" fmla="*/ 151 h 440"/>
                <a:gd name="T66" fmla="*/ 24 w 440"/>
                <a:gd name="T67" fmla="*/ 120 h 440"/>
                <a:gd name="T68" fmla="*/ 43 w 440"/>
                <a:gd name="T69" fmla="*/ 91 h 440"/>
                <a:gd name="T70" fmla="*/ 65 w 440"/>
                <a:gd name="T71" fmla="*/ 65 h 440"/>
                <a:gd name="T72" fmla="*/ 90 w 440"/>
                <a:gd name="T73" fmla="*/ 43 h 440"/>
                <a:gd name="T74" fmla="*/ 119 w 440"/>
                <a:gd name="T75" fmla="*/ 25 h 440"/>
                <a:gd name="T76" fmla="*/ 150 w 440"/>
                <a:gd name="T77" fmla="*/ 12 h 440"/>
                <a:gd name="T78" fmla="*/ 185 w 440"/>
                <a:gd name="T79" fmla="*/ 3 h 440"/>
                <a:gd name="T80" fmla="*/ 220 w 440"/>
                <a:gd name="T81" fmla="*/ 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0" h="440">
                  <a:moveTo>
                    <a:pt x="220" y="0"/>
                  </a:moveTo>
                  <a:lnTo>
                    <a:pt x="256" y="3"/>
                  </a:lnTo>
                  <a:lnTo>
                    <a:pt x="290" y="12"/>
                  </a:lnTo>
                  <a:lnTo>
                    <a:pt x="321" y="25"/>
                  </a:lnTo>
                  <a:lnTo>
                    <a:pt x="350" y="43"/>
                  </a:lnTo>
                  <a:lnTo>
                    <a:pt x="376" y="65"/>
                  </a:lnTo>
                  <a:lnTo>
                    <a:pt x="398" y="91"/>
                  </a:lnTo>
                  <a:lnTo>
                    <a:pt x="415" y="120"/>
                  </a:lnTo>
                  <a:lnTo>
                    <a:pt x="429" y="151"/>
                  </a:lnTo>
                  <a:lnTo>
                    <a:pt x="437" y="185"/>
                  </a:lnTo>
                  <a:lnTo>
                    <a:pt x="440" y="221"/>
                  </a:lnTo>
                  <a:lnTo>
                    <a:pt x="437" y="256"/>
                  </a:lnTo>
                  <a:lnTo>
                    <a:pt x="429" y="291"/>
                  </a:lnTo>
                  <a:lnTo>
                    <a:pt x="415" y="322"/>
                  </a:lnTo>
                  <a:lnTo>
                    <a:pt x="398" y="351"/>
                  </a:lnTo>
                  <a:lnTo>
                    <a:pt x="376" y="376"/>
                  </a:lnTo>
                  <a:lnTo>
                    <a:pt x="350" y="398"/>
                  </a:lnTo>
                  <a:lnTo>
                    <a:pt x="321" y="416"/>
                  </a:lnTo>
                  <a:lnTo>
                    <a:pt x="290" y="430"/>
                  </a:lnTo>
                  <a:lnTo>
                    <a:pt x="256" y="438"/>
                  </a:lnTo>
                  <a:lnTo>
                    <a:pt x="220" y="440"/>
                  </a:lnTo>
                  <a:lnTo>
                    <a:pt x="185" y="438"/>
                  </a:lnTo>
                  <a:lnTo>
                    <a:pt x="150" y="430"/>
                  </a:lnTo>
                  <a:lnTo>
                    <a:pt x="119" y="416"/>
                  </a:lnTo>
                  <a:lnTo>
                    <a:pt x="90" y="398"/>
                  </a:lnTo>
                  <a:lnTo>
                    <a:pt x="65" y="376"/>
                  </a:lnTo>
                  <a:lnTo>
                    <a:pt x="43" y="351"/>
                  </a:lnTo>
                  <a:lnTo>
                    <a:pt x="24" y="322"/>
                  </a:lnTo>
                  <a:lnTo>
                    <a:pt x="11" y="291"/>
                  </a:lnTo>
                  <a:lnTo>
                    <a:pt x="3" y="256"/>
                  </a:lnTo>
                  <a:lnTo>
                    <a:pt x="0" y="221"/>
                  </a:lnTo>
                  <a:lnTo>
                    <a:pt x="3" y="185"/>
                  </a:lnTo>
                  <a:lnTo>
                    <a:pt x="11" y="151"/>
                  </a:lnTo>
                  <a:lnTo>
                    <a:pt x="24" y="120"/>
                  </a:lnTo>
                  <a:lnTo>
                    <a:pt x="43" y="91"/>
                  </a:lnTo>
                  <a:lnTo>
                    <a:pt x="65" y="65"/>
                  </a:lnTo>
                  <a:lnTo>
                    <a:pt x="90" y="43"/>
                  </a:lnTo>
                  <a:lnTo>
                    <a:pt x="119" y="25"/>
                  </a:lnTo>
                  <a:lnTo>
                    <a:pt x="150" y="12"/>
                  </a:lnTo>
                  <a:lnTo>
                    <a:pt x="185" y="3"/>
                  </a:lnTo>
                  <a:lnTo>
                    <a:pt x="2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rgbClr val="00B050"/>
                </a:solidFill>
              </a:endParaRPr>
            </a:p>
          </p:txBody>
        </p:sp>
        <p:sp>
          <p:nvSpPr>
            <p:cNvPr id="35" name="Freeform 145"/>
            <p:cNvSpPr>
              <a:spLocks/>
            </p:cNvSpPr>
            <p:nvPr/>
          </p:nvSpPr>
          <p:spPr bwMode="auto">
            <a:xfrm>
              <a:off x="2517776" y="2516188"/>
              <a:ext cx="103188" cy="71438"/>
            </a:xfrm>
            <a:custGeom>
              <a:avLst/>
              <a:gdLst>
                <a:gd name="T0" fmla="*/ 141 w 721"/>
                <a:gd name="T1" fmla="*/ 0 h 495"/>
                <a:gd name="T2" fmla="*/ 328 w 721"/>
                <a:gd name="T3" fmla="*/ 81 h 495"/>
                <a:gd name="T4" fmla="*/ 350 w 721"/>
                <a:gd name="T5" fmla="*/ 88 h 495"/>
                <a:gd name="T6" fmla="*/ 372 w 721"/>
                <a:gd name="T7" fmla="*/ 88 h 495"/>
                <a:gd name="T8" fmla="*/ 393 w 721"/>
                <a:gd name="T9" fmla="*/ 81 h 495"/>
                <a:gd name="T10" fmla="*/ 580 w 721"/>
                <a:gd name="T11" fmla="*/ 0 h 495"/>
                <a:gd name="T12" fmla="*/ 628 w 721"/>
                <a:gd name="T13" fmla="*/ 15 h 495"/>
                <a:gd name="T14" fmla="*/ 650 w 721"/>
                <a:gd name="T15" fmla="*/ 25 h 495"/>
                <a:gd name="T16" fmla="*/ 671 w 721"/>
                <a:gd name="T17" fmla="*/ 39 h 495"/>
                <a:gd name="T18" fmla="*/ 688 w 721"/>
                <a:gd name="T19" fmla="*/ 55 h 495"/>
                <a:gd name="T20" fmla="*/ 701 w 721"/>
                <a:gd name="T21" fmla="*/ 75 h 495"/>
                <a:gd name="T22" fmla="*/ 712 w 721"/>
                <a:gd name="T23" fmla="*/ 96 h 495"/>
                <a:gd name="T24" fmla="*/ 719 w 721"/>
                <a:gd name="T25" fmla="*/ 120 h 495"/>
                <a:gd name="T26" fmla="*/ 721 w 721"/>
                <a:gd name="T27" fmla="*/ 145 h 495"/>
                <a:gd name="T28" fmla="*/ 721 w 721"/>
                <a:gd name="T29" fmla="*/ 405 h 495"/>
                <a:gd name="T30" fmla="*/ 718 w 721"/>
                <a:gd name="T31" fmla="*/ 429 h 495"/>
                <a:gd name="T32" fmla="*/ 709 w 721"/>
                <a:gd name="T33" fmla="*/ 451 h 495"/>
                <a:gd name="T34" fmla="*/ 694 w 721"/>
                <a:gd name="T35" fmla="*/ 468 h 495"/>
                <a:gd name="T36" fmla="*/ 676 w 721"/>
                <a:gd name="T37" fmla="*/ 483 h 495"/>
                <a:gd name="T38" fmla="*/ 655 w 721"/>
                <a:gd name="T39" fmla="*/ 492 h 495"/>
                <a:gd name="T40" fmla="*/ 631 w 721"/>
                <a:gd name="T41" fmla="*/ 495 h 495"/>
                <a:gd name="T42" fmla="*/ 91 w 721"/>
                <a:gd name="T43" fmla="*/ 495 h 495"/>
                <a:gd name="T44" fmla="*/ 70 w 721"/>
                <a:gd name="T45" fmla="*/ 492 h 495"/>
                <a:gd name="T46" fmla="*/ 50 w 721"/>
                <a:gd name="T47" fmla="*/ 486 h 495"/>
                <a:gd name="T48" fmla="*/ 34 w 721"/>
                <a:gd name="T49" fmla="*/ 476 h 495"/>
                <a:gd name="T50" fmla="*/ 20 w 721"/>
                <a:gd name="T51" fmla="*/ 461 h 495"/>
                <a:gd name="T52" fmla="*/ 10 w 721"/>
                <a:gd name="T53" fmla="*/ 444 h 495"/>
                <a:gd name="T54" fmla="*/ 3 w 721"/>
                <a:gd name="T55" fmla="*/ 426 h 495"/>
                <a:gd name="T56" fmla="*/ 0 w 721"/>
                <a:gd name="T57" fmla="*/ 405 h 495"/>
                <a:gd name="T58" fmla="*/ 0 w 721"/>
                <a:gd name="T59" fmla="*/ 145 h 495"/>
                <a:gd name="T60" fmla="*/ 3 w 721"/>
                <a:gd name="T61" fmla="*/ 120 h 495"/>
                <a:gd name="T62" fmla="*/ 9 w 721"/>
                <a:gd name="T63" fmla="*/ 96 h 495"/>
                <a:gd name="T64" fmla="*/ 19 w 721"/>
                <a:gd name="T65" fmla="*/ 75 h 495"/>
                <a:gd name="T66" fmla="*/ 34 w 721"/>
                <a:gd name="T67" fmla="*/ 55 h 495"/>
                <a:gd name="T68" fmla="*/ 50 w 721"/>
                <a:gd name="T69" fmla="*/ 39 h 495"/>
                <a:gd name="T70" fmla="*/ 70 w 721"/>
                <a:gd name="T71" fmla="*/ 25 h 495"/>
                <a:gd name="T72" fmla="*/ 93 w 721"/>
                <a:gd name="T73" fmla="*/ 15 h 495"/>
                <a:gd name="T74" fmla="*/ 141 w 721"/>
                <a:gd name="T75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21" h="495">
                  <a:moveTo>
                    <a:pt x="141" y="0"/>
                  </a:moveTo>
                  <a:lnTo>
                    <a:pt x="328" y="81"/>
                  </a:lnTo>
                  <a:lnTo>
                    <a:pt x="350" y="88"/>
                  </a:lnTo>
                  <a:lnTo>
                    <a:pt x="372" y="88"/>
                  </a:lnTo>
                  <a:lnTo>
                    <a:pt x="393" y="81"/>
                  </a:lnTo>
                  <a:lnTo>
                    <a:pt x="580" y="0"/>
                  </a:lnTo>
                  <a:lnTo>
                    <a:pt x="628" y="15"/>
                  </a:lnTo>
                  <a:lnTo>
                    <a:pt x="650" y="25"/>
                  </a:lnTo>
                  <a:lnTo>
                    <a:pt x="671" y="39"/>
                  </a:lnTo>
                  <a:lnTo>
                    <a:pt x="688" y="55"/>
                  </a:lnTo>
                  <a:lnTo>
                    <a:pt x="701" y="75"/>
                  </a:lnTo>
                  <a:lnTo>
                    <a:pt x="712" y="96"/>
                  </a:lnTo>
                  <a:lnTo>
                    <a:pt x="719" y="120"/>
                  </a:lnTo>
                  <a:lnTo>
                    <a:pt x="721" y="145"/>
                  </a:lnTo>
                  <a:lnTo>
                    <a:pt x="721" y="405"/>
                  </a:lnTo>
                  <a:lnTo>
                    <a:pt x="718" y="429"/>
                  </a:lnTo>
                  <a:lnTo>
                    <a:pt x="709" y="451"/>
                  </a:lnTo>
                  <a:lnTo>
                    <a:pt x="694" y="468"/>
                  </a:lnTo>
                  <a:lnTo>
                    <a:pt x="676" y="483"/>
                  </a:lnTo>
                  <a:lnTo>
                    <a:pt x="655" y="492"/>
                  </a:lnTo>
                  <a:lnTo>
                    <a:pt x="631" y="495"/>
                  </a:lnTo>
                  <a:lnTo>
                    <a:pt x="91" y="495"/>
                  </a:lnTo>
                  <a:lnTo>
                    <a:pt x="70" y="492"/>
                  </a:lnTo>
                  <a:lnTo>
                    <a:pt x="50" y="486"/>
                  </a:lnTo>
                  <a:lnTo>
                    <a:pt x="34" y="476"/>
                  </a:lnTo>
                  <a:lnTo>
                    <a:pt x="20" y="461"/>
                  </a:lnTo>
                  <a:lnTo>
                    <a:pt x="10" y="444"/>
                  </a:lnTo>
                  <a:lnTo>
                    <a:pt x="3" y="426"/>
                  </a:lnTo>
                  <a:lnTo>
                    <a:pt x="0" y="405"/>
                  </a:lnTo>
                  <a:lnTo>
                    <a:pt x="0" y="145"/>
                  </a:lnTo>
                  <a:lnTo>
                    <a:pt x="3" y="120"/>
                  </a:lnTo>
                  <a:lnTo>
                    <a:pt x="9" y="96"/>
                  </a:lnTo>
                  <a:lnTo>
                    <a:pt x="19" y="75"/>
                  </a:lnTo>
                  <a:lnTo>
                    <a:pt x="34" y="55"/>
                  </a:lnTo>
                  <a:lnTo>
                    <a:pt x="50" y="39"/>
                  </a:lnTo>
                  <a:lnTo>
                    <a:pt x="70" y="25"/>
                  </a:lnTo>
                  <a:lnTo>
                    <a:pt x="93" y="15"/>
                  </a:lnTo>
                  <a:lnTo>
                    <a:pt x="1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rgbClr val="00B050"/>
                </a:solidFill>
              </a:endParaRPr>
            </a:p>
          </p:txBody>
        </p:sp>
        <p:sp>
          <p:nvSpPr>
            <p:cNvPr id="36" name="Freeform 146"/>
            <p:cNvSpPr>
              <a:spLocks/>
            </p:cNvSpPr>
            <p:nvPr/>
          </p:nvSpPr>
          <p:spPr bwMode="auto">
            <a:xfrm>
              <a:off x="2860676" y="2424113"/>
              <a:ext cx="41275" cy="41275"/>
            </a:xfrm>
            <a:custGeom>
              <a:avLst/>
              <a:gdLst>
                <a:gd name="T0" fmla="*/ 139 w 280"/>
                <a:gd name="T1" fmla="*/ 0 h 279"/>
                <a:gd name="T2" fmla="*/ 168 w 280"/>
                <a:gd name="T3" fmla="*/ 3 h 279"/>
                <a:gd name="T4" fmla="*/ 194 w 280"/>
                <a:gd name="T5" fmla="*/ 10 h 279"/>
                <a:gd name="T6" fmla="*/ 217 w 280"/>
                <a:gd name="T7" fmla="*/ 23 h 279"/>
                <a:gd name="T8" fmla="*/ 238 w 280"/>
                <a:gd name="T9" fmla="*/ 40 h 279"/>
                <a:gd name="T10" fmla="*/ 256 w 280"/>
                <a:gd name="T11" fmla="*/ 61 h 279"/>
                <a:gd name="T12" fmla="*/ 268 w 280"/>
                <a:gd name="T13" fmla="*/ 85 h 279"/>
                <a:gd name="T14" fmla="*/ 277 w 280"/>
                <a:gd name="T15" fmla="*/ 111 h 279"/>
                <a:gd name="T16" fmla="*/ 280 w 280"/>
                <a:gd name="T17" fmla="*/ 139 h 279"/>
                <a:gd name="T18" fmla="*/ 277 w 280"/>
                <a:gd name="T19" fmla="*/ 167 h 279"/>
                <a:gd name="T20" fmla="*/ 268 w 280"/>
                <a:gd name="T21" fmla="*/ 194 h 279"/>
                <a:gd name="T22" fmla="*/ 256 w 280"/>
                <a:gd name="T23" fmla="*/ 217 h 279"/>
                <a:gd name="T24" fmla="*/ 238 w 280"/>
                <a:gd name="T25" fmla="*/ 238 h 279"/>
                <a:gd name="T26" fmla="*/ 217 w 280"/>
                <a:gd name="T27" fmla="*/ 255 h 279"/>
                <a:gd name="T28" fmla="*/ 194 w 280"/>
                <a:gd name="T29" fmla="*/ 268 h 279"/>
                <a:gd name="T30" fmla="*/ 168 w 280"/>
                <a:gd name="T31" fmla="*/ 276 h 279"/>
                <a:gd name="T32" fmla="*/ 139 w 280"/>
                <a:gd name="T33" fmla="*/ 279 h 279"/>
                <a:gd name="T34" fmla="*/ 111 w 280"/>
                <a:gd name="T35" fmla="*/ 276 h 279"/>
                <a:gd name="T36" fmla="*/ 85 w 280"/>
                <a:gd name="T37" fmla="*/ 268 h 279"/>
                <a:gd name="T38" fmla="*/ 61 w 280"/>
                <a:gd name="T39" fmla="*/ 255 h 279"/>
                <a:gd name="T40" fmla="*/ 41 w 280"/>
                <a:gd name="T41" fmla="*/ 238 h 279"/>
                <a:gd name="T42" fmla="*/ 24 w 280"/>
                <a:gd name="T43" fmla="*/ 217 h 279"/>
                <a:gd name="T44" fmla="*/ 10 w 280"/>
                <a:gd name="T45" fmla="*/ 194 h 279"/>
                <a:gd name="T46" fmla="*/ 2 w 280"/>
                <a:gd name="T47" fmla="*/ 167 h 279"/>
                <a:gd name="T48" fmla="*/ 0 w 280"/>
                <a:gd name="T49" fmla="*/ 139 h 279"/>
                <a:gd name="T50" fmla="*/ 2 w 280"/>
                <a:gd name="T51" fmla="*/ 111 h 279"/>
                <a:gd name="T52" fmla="*/ 10 w 280"/>
                <a:gd name="T53" fmla="*/ 85 h 279"/>
                <a:gd name="T54" fmla="*/ 24 w 280"/>
                <a:gd name="T55" fmla="*/ 61 h 279"/>
                <a:gd name="T56" fmla="*/ 41 w 280"/>
                <a:gd name="T57" fmla="*/ 40 h 279"/>
                <a:gd name="T58" fmla="*/ 61 w 280"/>
                <a:gd name="T59" fmla="*/ 23 h 279"/>
                <a:gd name="T60" fmla="*/ 85 w 280"/>
                <a:gd name="T61" fmla="*/ 10 h 279"/>
                <a:gd name="T62" fmla="*/ 111 w 280"/>
                <a:gd name="T63" fmla="*/ 3 h 279"/>
                <a:gd name="T64" fmla="*/ 139 w 280"/>
                <a:gd name="T65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0" h="279">
                  <a:moveTo>
                    <a:pt x="139" y="0"/>
                  </a:moveTo>
                  <a:lnTo>
                    <a:pt x="168" y="3"/>
                  </a:lnTo>
                  <a:lnTo>
                    <a:pt x="194" y="10"/>
                  </a:lnTo>
                  <a:lnTo>
                    <a:pt x="217" y="23"/>
                  </a:lnTo>
                  <a:lnTo>
                    <a:pt x="238" y="40"/>
                  </a:lnTo>
                  <a:lnTo>
                    <a:pt x="256" y="61"/>
                  </a:lnTo>
                  <a:lnTo>
                    <a:pt x="268" y="85"/>
                  </a:lnTo>
                  <a:lnTo>
                    <a:pt x="277" y="111"/>
                  </a:lnTo>
                  <a:lnTo>
                    <a:pt x="280" y="139"/>
                  </a:lnTo>
                  <a:lnTo>
                    <a:pt x="277" y="167"/>
                  </a:lnTo>
                  <a:lnTo>
                    <a:pt x="268" y="194"/>
                  </a:lnTo>
                  <a:lnTo>
                    <a:pt x="256" y="217"/>
                  </a:lnTo>
                  <a:lnTo>
                    <a:pt x="238" y="238"/>
                  </a:lnTo>
                  <a:lnTo>
                    <a:pt x="217" y="255"/>
                  </a:lnTo>
                  <a:lnTo>
                    <a:pt x="194" y="268"/>
                  </a:lnTo>
                  <a:lnTo>
                    <a:pt x="168" y="276"/>
                  </a:lnTo>
                  <a:lnTo>
                    <a:pt x="139" y="279"/>
                  </a:lnTo>
                  <a:lnTo>
                    <a:pt x="111" y="276"/>
                  </a:lnTo>
                  <a:lnTo>
                    <a:pt x="85" y="268"/>
                  </a:lnTo>
                  <a:lnTo>
                    <a:pt x="61" y="255"/>
                  </a:lnTo>
                  <a:lnTo>
                    <a:pt x="41" y="238"/>
                  </a:lnTo>
                  <a:lnTo>
                    <a:pt x="24" y="217"/>
                  </a:lnTo>
                  <a:lnTo>
                    <a:pt x="10" y="194"/>
                  </a:lnTo>
                  <a:lnTo>
                    <a:pt x="2" y="167"/>
                  </a:lnTo>
                  <a:lnTo>
                    <a:pt x="0" y="139"/>
                  </a:lnTo>
                  <a:lnTo>
                    <a:pt x="2" y="111"/>
                  </a:lnTo>
                  <a:lnTo>
                    <a:pt x="10" y="85"/>
                  </a:lnTo>
                  <a:lnTo>
                    <a:pt x="24" y="61"/>
                  </a:lnTo>
                  <a:lnTo>
                    <a:pt x="41" y="40"/>
                  </a:lnTo>
                  <a:lnTo>
                    <a:pt x="61" y="23"/>
                  </a:lnTo>
                  <a:lnTo>
                    <a:pt x="85" y="10"/>
                  </a:lnTo>
                  <a:lnTo>
                    <a:pt x="111" y="3"/>
                  </a:lnTo>
                  <a:lnTo>
                    <a:pt x="1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rgbClr val="00B050"/>
                </a:solidFill>
              </a:endParaRPr>
            </a:p>
          </p:txBody>
        </p:sp>
        <p:sp>
          <p:nvSpPr>
            <p:cNvPr id="37" name="Freeform 147"/>
            <p:cNvSpPr>
              <a:spLocks noEditPoints="1"/>
            </p:cNvSpPr>
            <p:nvPr/>
          </p:nvSpPr>
          <p:spPr bwMode="auto">
            <a:xfrm>
              <a:off x="2478088" y="2143126"/>
              <a:ext cx="493713" cy="414338"/>
            </a:xfrm>
            <a:custGeom>
              <a:avLst/>
              <a:gdLst>
                <a:gd name="T0" fmla="*/ 2596 w 3426"/>
                <a:gd name="T1" fmla="*/ 1867 h 2879"/>
                <a:gd name="T2" fmla="*/ 2493 w 3426"/>
                <a:gd name="T3" fmla="*/ 2094 h 2879"/>
                <a:gd name="T4" fmla="*/ 2596 w 3426"/>
                <a:gd name="T5" fmla="*/ 2322 h 2879"/>
                <a:gd name="T6" fmla="*/ 2838 w 3426"/>
                <a:gd name="T7" fmla="*/ 2393 h 2879"/>
                <a:gd name="T8" fmla="*/ 3046 w 3426"/>
                <a:gd name="T9" fmla="*/ 2258 h 2879"/>
                <a:gd name="T10" fmla="*/ 3082 w 3426"/>
                <a:gd name="T11" fmla="*/ 2008 h 2879"/>
                <a:gd name="T12" fmla="*/ 2920 w 3426"/>
                <a:gd name="T13" fmla="*/ 1821 h 2879"/>
                <a:gd name="T14" fmla="*/ 546 w 3426"/>
                <a:gd name="T15" fmla="*/ 1806 h 2879"/>
                <a:gd name="T16" fmla="*/ 360 w 3426"/>
                <a:gd name="T17" fmla="*/ 1967 h 2879"/>
                <a:gd name="T18" fmla="*/ 360 w 3426"/>
                <a:gd name="T19" fmla="*/ 2221 h 2879"/>
                <a:gd name="T20" fmla="*/ 546 w 3426"/>
                <a:gd name="T21" fmla="*/ 2383 h 2879"/>
                <a:gd name="T22" fmla="*/ 797 w 3426"/>
                <a:gd name="T23" fmla="*/ 2347 h 2879"/>
                <a:gd name="T24" fmla="*/ 931 w 3426"/>
                <a:gd name="T25" fmla="*/ 2139 h 2879"/>
                <a:gd name="T26" fmla="*/ 860 w 3426"/>
                <a:gd name="T27" fmla="*/ 1896 h 2879"/>
                <a:gd name="T28" fmla="*/ 632 w 3426"/>
                <a:gd name="T29" fmla="*/ 1793 h 2879"/>
                <a:gd name="T30" fmla="*/ 1496 w 3426"/>
                <a:gd name="T31" fmla="*/ 1394 h 2879"/>
                <a:gd name="T32" fmla="*/ 1344 w 3426"/>
                <a:gd name="T33" fmla="*/ 1613 h 2879"/>
                <a:gd name="T34" fmla="*/ 1377 w 3426"/>
                <a:gd name="T35" fmla="*/ 1886 h 2879"/>
                <a:gd name="T36" fmla="*/ 1576 w 3426"/>
                <a:gd name="T37" fmla="*/ 2063 h 2879"/>
                <a:gd name="T38" fmla="*/ 1851 w 3426"/>
                <a:gd name="T39" fmla="*/ 2063 h 2879"/>
                <a:gd name="T40" fmla="*/ 2050 w 3426"/>
                <a:gd name="T41" fmla="*/ 1886 h 2879"/>
                <a:gd name="T42" fmla="*/ 2083 w 3426"/>
                <a:gd name="T43" fmla="*/ 1613 h 2879"/>
                <a:gd name="T44" fmla="*/ 1931 w 3426"/>
                <a:gd name="T45" fmla="*/ 1394 h 2879"/>
                <a:gd name="T46" fmla="*/ 2085 w 3426"/>
                <a:gd name="T47" fmla="*/ 406 h 2879"/>
                <a:gd name="T48" fmla="*/ 1996 w 3426"/>
                <a:gd name="T49" fmla="*/ 490 h 2879"/>
                <a:gd name="T50" fmla="*/ 2057 w 3426"/>
                <a:gd name="T51" fmla="*/ 596 h 2879"/>
                <a:gd name="T52" fmla="*/ 1635 w 3426"/>
                <a:gd name="T53" fmla="*/ 658 h 2879"/>
                <a:gd name="T54" fmla="*/ 1050 w 3426"/>
                <a:gd name="T55" fmla="*/ 865 h 2879"/>
                <a:gd name="T56" fmla="*/ 992 w 3426"/>
                <a:gd name="T57" fmla="*/ 972 h 2879"/>
                <a:gd name="T58" fmla="*/ 1085 w 3426"/>
                <a:gd name="T59" fmla="*/ 1053 h 2879"/>
                <a:gd name="T60" fmla="*/ 1621 w 3426"/>
                <a:gd name="T61" fmla="*/ 1058 h 2879"/>
                <a:gd name="T62" fmla="*/ 1728 w 3426"/>
                <a:gd name="T63" fmla="*/ 1076 h 2879"/>
                <a:gd name="T64" fmla="*/ 2222 w 3426"/>
                <a:gd name="T65" fmla="*/ 1046 h 2879"/>
                <a:gd name="T66" fmla="*/ 2326 w 3426"/>
                <a:gd name="T67" fmla="*/ 1094 h 2879"/>
                <a:gd name="T68" fmla="*/ 2538 w 3426"/>
                <a:gd name="T69" fmla="*/ 680 h 2879"/>
                <a:gd name="T70" fmla="*/ 2502 w 3426"/>
                <a:gd name="T71" fmla="*/ 563 h 2879"/>
                <a:gd name="T72" fmla="*/ 3328 w 3426"/>
                <a:gd name="T73" fmla="*/ 0 h 2879"/>
                <a:gd name="T74" fmla="*/ 3424 w 3426"/>
                <a:gd name="T75" fmla="*/ 76 h 2879"/>
                <a:gd name="T76" fmla="*/ 3389 w 3426"/>
                <a:gd name="T77" fmla="*/ 2857 h 2879"/>
                <a:gd name="T78" fmla="*/ 3313 w 3426"/>
                <a:gd name="T79" fmla="*/ 2691 h 2879"/>
                <a:gd name="T80" fmla="*/ 3209 w 3426"/>
                <a:gd name="T81" fmla="*/ 2501 h 2879"/>
                <a:gd name="T82" fmla="*/ 3013 w 3426"/>
                <a:gd name="T83" fmla="*/ 2419 h 2879"/>
                <a:gd name="T84" fmla="*/ 2574 w 3426"/>
                <a:gd name="T85" fmla="*/ 2419 h 2879"/>
                <a:gd name="T86" fmla="*/ 2387 w 3426"/>
                <a:gd name="T87" fmla="*/ 2495 h 2879"/>
                <a:gd name="T88" fmla="*/ 2253 w 3426"/>
                <a:gd name="T89" fmla="*/ 2277 h 2879"/>
                <a:gd name="T90" fmla="*/ 2010 w 3426"/>
                <a:gd name="T91" fmla="*/ 2177 h 2879"/>
                <a:gd name="T92" fmla="*/ 1416 w 3426"/>
                <a:gd name="T93" fmla="*/ 2177 h 2879"/>
                <a:gd name="T94" fmla="*/ 1173 w 3426"/>
                <a:gd name="T95" fmla="*/ 2277 h 2879"/>
                <a:gd name="T96" fmla="*/ 1040 w 3426"/>
                <a:gd name="T97" fmla="*/ 2495 h 2879"/>
                <a:gd name="T98" fmla="*/ 852 w 3426"/>
                <a:gd name="T99" fmla="*/ 2419 h 2879"/>
                <a:gd name="T100" fmla="*/ 414 w 3426"/>
                <a:gd name="T101" fmla="*/ 2419 h 2879"/>
                <a:gd name="T102" fmla="*/ 217 w 3426"/>
                <a:gd name="T103" fmla="*/ 2501 h 2879"/>
                <a:gd name="T104" fmla="*/ 113 w 3426"/>
                <a:gd name="T105" fmla="*/ 2691 h 2879"/>
                <a:gd name="T106" fmla="*/ 36 w 3426"/>
                <a:gd name="T107" fmla="*/ 2857 h 2879"/>
                <a:gd name="T108" fmla="*/ 2 w 3426"/>
                <a:gd name="T109" fmla="*/ 76 h 2879"/>
                <a:gd name="T110" fmla="*/ 98 w 3426"/>
                <a:gd name="T111" fmla="*/ 0 h 2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26" h="2879">
                  <a:moveTo>
                    <a:pt x="2793" y="1793"/>
                  </a:moveTo>
                  <a:lnTo>
                    <a:pt x="2749" y="1796"/>
                  </a:lnTo>
                  <a:lnTo>
                    <a:pt x="2707" y="1806"/>
                  </a:lnTo>
                  <a:lnTo>
                    <a:pt x="2667" y="1821"/>
                  </a:lnTo>
                  <a:lnTo>
                    <a:pt x="2630" y="1841"/>
                  </a:lnTo>
                  <a:lnTo>
                    <a:pt x="2596" y="1867"/>
                  </a:lnTo>
                  <a:lnTo>
                    <a:pt x="2567" y="1896"/>
                  </a:lnTo>
                  <a:lnTo>
                    <a:pt x="2541" y="1931"/>
                  </a:lnTo>
                  <a:lnTo>
                    <a:pt x="2520" y="1967"/>
                  </a:lnTo>
                  <a:lnTo>
                    <a:pt x="2505" y="2008"/>
                  </a:lnTo>
                  <a:lnTo>
                    <a:pt x="2496" y="2050"/>
                  </a:lnTo>
                  <a:lnTo>
                    <a:pt x="2493" y="2094"/>
                  </a:lnTo>
                  <a:lnTo>
                    <a:pt x="2496" y="2139"/>
                  </a:lnTo>
                  <a:lnTo>
                    <a:pt x="2505" y="2181"/>
                  </a:lnTo>
                  <a:lnTo>
                    <a:pt x="2520" y="2221"/>
                  </a:lnTo>
                  <a:lnTo>
                    <a:pt x="2541" y="2258"/>
                  </a:lnTo>
                  <a:lnTo>
                    <a:pt x="2567" y="2292"/>
                  </a:lnTo>
                  <a:lnTo>
                    <a:pt x="2596" y="2322"/>
                  </a:lnTo>
                  <a:lnTo>
                    <a:pt x="2630" y="2347"/>
                  </a:lnTo>
                  <a:lnTo>
                    <a:pt x="2667" y="2368"/>
                  </a:lnTo>
                  <a:lnTo>
                    <a:pt x="2707" y="2383"/>
                  </a:lnTo>
                  <a:lnTo>
                    <a:pt x="2749" y="2393"/>
                  </a:lnTo>
                  <a:lnTo>
                    <a:pt x="2793" y="2396"/>
                  </a:lnTo>
                  <a:lnTo>
                    <a:pt x="2838" y="2393"/>
                  </a:lnTo>
                  <a:lnTo>
                    <a:pt x="2881" y="2383"/>
                  </a:lnTo>
                  <a:lnTo>
                    <a:pt x="2920" y="2368"/>
                  </a:lnTo>
                  <a:lnTo>
                    <a:pt x="2958" y="2347"/>
                  </a:lnTo>
                  <a:lnTo>
                    <a:pt x="2991" y="2322"/>
                  </a:lnTo>
                  <a:lnTo>
                    <a:pt x="3021" y="2292"/>
                  </a:lnTo>
                  <a:lnTo>
                    <a:pt x="3046" y="2258"/>
                  </a:lnTo>
                  <a:lnTo>
                    <a:pt x="3067" y="2221"/>
                  </a:lnTo>
                  <a:lnTo>
                    <a:pt x="3082" y="2181"/>
                  </a:lnTo>
                  <a:lnTo>
                    <a:pt x="3092" y="2139"/>
                  </a:lnTo>
                  <a:lnTo>
                    <a:pt x="3095" y="2094"/>
                  </a:lnTo>
                  <a:lnTo>
                    <a:pt x="3092" y="2050"/>
                  </a:lnTo>
                  <a:lnTo>
                    <a:pt x="3082" y="2008"/>
                  </a:lnTo>
                  <a:lnTo>
                    <a:pt x="3067" y="1967"/>
                  </a:lnTo>
                  <a:lnTo>
                    <a:pt x="3046" y="1931"/>
                  </a:lnTo>
                  <a:lnTo>
                    <a:pt x="3021" y="1896"/>
                  </a:lnTo>
                  <a:lnTo>
                    <a:pt x="2991" y="1867"/>
                  </a:lnTo>
                  <a:lnTo>
                    <a:pt x="2958" y="1841"/>
                  </a:lnTo>
                  <a:lnTo>
                    <a:pt x="2920" y="1821"/>
                  </a:lnTo>
                  <a:lnTo>
                    <a:pt x="2881" y="1806"/>
                  </a:lnTo>
                  <a:lnTo>
                    <a:pt x="2838" y="1796"/>
                  </a:lnTo>
                  <a:lnTo>
                    <a:pt x="2793" y="1793"/>
                  </a:lnTo>
                  <a:close/>
                  <a:moveTo>
                    <a:pt x="632" y="1793"/>
                  </a:moveTo>
                  <a:lnTo>
                    <a:pt x="589" y="1796"/>
                  </a:lnTo>
                  <a:lnTo>
                    <a:pt x="546" y="1806"/>
                  </a:lnTo>
                  <a:lnTo>
                    <a:pt x="505" y="1821"/>
                  </a:lnTo>
                  <a:lnTo>
                    <a:pt x="469" y="1841"/>
                  </a:lnTo>
                  <a:lnTo>
                    <a:pt x="435" y="1867"/>
                  </a:lnTo>
                  <a:lnTo>
                    <a:pt x="406" y="1896"/>
                  </a:lnTo>
                  <a:lnTo>
                    <a:pt x="380" y="1931"/>
                  </a:lnTo>
                  <a:lnTo>
                    <a:pt x="360" y="1967"/>
                  </a:lnTo>
                  <a:lnTo>
                    <a:pt x="344" y="2008"/>
                  </a:lnTo>
                  <a:lnTo>
                    <a:pt x="335" y="2050"/>
                  </a:lnTo>
                  <a:lnTo>
                    <a:pt x="332" y="2094"/>
                  </a:lnTo>
                  <a:lnTo>
                    <a:pt x="335" y="2139"/>
                  </a:lnTo>
                  <a:lnTo>
                    <a:pt x="344" y="2181"/>
                  </a:lnTo>
                  <a:lnTo>
                    <a:pt x="360" y="2221"/>
                  </a:lnTo>
                  <a:lnTo>
                    <a:pt x="380" y="2258"/>
                  </a:lnTo>
                  <a:lnTo>
                    <a:pt x="406" y="2292"/>
                  </a:lnTo>
                  <a:lnTo>
                    <a:pt x="435" y="2322"/>
                  </a:lnTo>
                  <a:lnTo>
                    <a:pt x="469" y="2347"/>
                  </a:lnTo>
                  <a:lnTo>
                    <a:pt x="505" y="2368"/>
                  </a:lnTo>
                  <a:lnTo>
                    <a:pt x="546" y="2383"/>
                  </a:lnTo>
                  <a:lnTo>
                    <a:pt x="589" y="2393"/>
                  </a:lnTo>
                  <a:lnTo>
                    <a:pt x="632" y="2396"/>
                  </a:lnTo>
                  <a:lnTo>
                    <a:pt x="677" y="2393"/>
                  </a:lnTo>
                  <a:lnTo>
                    <a:pt x="720" y="2383"/>
                  </a:lnTo>
                  <a:lnTo>
                    <a:pt x="759" y="2368"/>
                  </a:lnTo>
                  <a:lnTo>
                    <a:pt x="797" y="2347"/>
                  </a:lnTo>
                  <a:lnTo>
                    <a:pt x="830" y="2322"/>
                  </a:lnTo>
                  <a:lnTo>
                    <a:pt x="860" y="2292"/>
                  </a:lnTo>
                  <a:lnTo>
                    <a:pt x="885" y="2258"/>
                  </a:lnTo>
                  <a:lnTo>
                    <a:pt x="906" y="2221"/>
                  </a:lnTo>
                  <a:lnTo>
                    <a:pt x="921" y="2181"/>
                  </a:lnTo>
                  <a:lnTo>
                    <a:pt x="931" y="2139"/>
                  </a:lnTo>
                  <a:lnTo>
                    <a:pt x="934" y="2094"/>
                  </a:lnTo>
                  <a:lnTo>
                    <a:pt x="931" y="2050"/>
                  </a:lnTo>
                  <a:lnTo>
                    <a:pt x="921" y="2008"/>
                  </a:lnTo>
                  <a:lnTo>
                    <a:pt x="906" y="1967"/>
                  </a:lnTo>
                  <a:lnTo>
                    <a:pt x="885" y="1931"/>
                  </a:lnTo>
                  <a:lnTo>
                    <a:pt x="860" y="1896"/>
                  </a:lnTo>
                  <a:lnTo>
                    <a:pt x="830" y="1867"/>
                  </a:lnTo>
                  <a:lnTo>
                    <a:pt x="797" y="1841"/>
                  </a:lnTo>
                  <a:lnTo>
                    <a:pt x="759" y="1821"/>
                  </a:lnTo>
                  <a:lnTo>
                    <a:pt x="720" y="1806"/>
                  </a:lnTo>
                  <a:lnTo>
                    <a:pt x="677" y="1796"/>
                  </a:lnTo>
                  <a:lnTo>
                    <a:pt x="632" y="1793"/>
                  </a:lnTo>
                  <a:close/>
                  <a:moveTo>
                    <a:pt x="1713" y="1325"/>
                  </a:moveTo>
                  <a:lnTo>
                    <a:pt x="1665" y="1328"/>
                  </a:lnTo>
                  <a:lnTo>
                    <a:pt x="1619" y="1336"/>
                  </a:lnTo>
                  <a:lnTo>
                    <a:pt x="1576" y="1351"/>
                  </a:lnTo>
                  <a:lnTo>
                    <a:pt x="1534" y="1370"/>
                  </a:lnTo>
                  <a:lnTo>
                    <a:pt x="1496" y="1394"/>
                  </a:lnTo>
                  <a:lnTo>
                    <a:pt x="1460" y="1422"/>
                  </a:lnTo>
                  <a:lnTo>
                    <a:pt x="1428" y="1453"/>
                  </a:lnTo>
                  <a:lnTo>
                    <a:pt x="1400" y="1488"/>
                  </a:lnTo>
                  <a:lnTo>
                    <a:pt x="1377" y="1528"/>
                  </a:lnTo>
                  <a:lnTo>
                    <a:pt x="1357" y="1568"/>
                  </a:lnTo>
                  <a:lnTo>
                    <a:pt x="1344" y="1613"/>
                  </a:lnTo>
                  <a:lnTo>
                    <a:pt x="1334" y="1659"/>
                  </a:lnTo>
                  <a:lnTo>
                    <a:pt x="1332" y="1707"/>
                  </a:lnTo>
                  <a:lnTo>
                    <a:pt x="1334" y="1755"/>
                  </a:lnTo>
                  <a:lnTo>
                    <a:pt x="1344" y="1801"/>
                  </a:lnTo>
                  <a:lnTo>
                    <a:pt x="1357" y="1844"/>
                  </a:lnTo>
                  <a:lnTo>
                    <a:pt x="1377" y="1886"/>
                  </a:lnTo>
                  <a:lnTo>
                    <a:pt x="1400" y="1924"/>
                  </a:lnTo>
                  <a:lnTo>
                    <a:pt x="1428" y="1960"/>
                  </a:lnTo>
                  <a:lnTo>
                    <a:pt x="1460" y="1992"/>
                  </a:lnTo>
                  <a:lnTo>
                    <a:pt x="1496" y="2020"/>
                  </a:lnTo>
                  <a:lnTo>
                    <a:pt x="1534" y="2044"/>
                  </a:lnTo>
                  <a:lnTo>
                    <a:pt x="1576" y="2063"/>
                  </a:lnTo>
                  <a:lnTo>
                    <a:pt x="1619" y="2076"/>
                  </a:lnTo>
                  <a:lnTo>
                    <a:pt x="1665" y="2086"/>
                  </a:lnTo>
                  <a:lnTo>
                    <a:pt x="1713" y="2089"/>
                  </a:lnTo>
                  <a:lnTo>
                    <a:pt x="1761" y="2086"/>
                  </a:lnTo>
                  <a:lnTo>
                    <a:pt x="1806" y="2076"/>
                  </a:lnTo>
                  <a:lnTo>
                    <a:pt x="1851" y="2063"/>
                  </a:lnTo>
                  <a:lnTo>
                    <a:pt x="1892" y="2044"/>
                  </a:lnTo>
                  <a:lnTo>
                    <a:pt x="1931" y="2020"/>
                  </a:lnTo>
                  <a:lnTo>
                    <a:pt x="1967" y="1992"/>
                  </a:lnTo>
                  <a:lnTo>
                    <a:pt x="1998" y="1960"/>
                  </a:lnTo>
                  <a:lnTo>
                    <a:pt x="2026" y="1924"/>
                  </a:lnTo>
                  <a:lnTo>
                    <a:pt x="2050" y="1886"/>
                  </a:lnTo>
                  <a:lnTo>
                    <a:pt x="2069" y="1844"/>
                  </a:lnTo>
                  <a:lnTo>
                    <a:pt x="2083" y="1801"/>
                  </a:lnTo>
                  <a:lnTo>
                    <a:pt x="2091" y="1755"/>
                  </a:lnTo>
                  <a:lnTo>
                    <a:pt x="2095" y="1707"/>
                  </a:lnTo>
                  <a:lnTo>
                    <a:pt x="2091" y="1659"/>
                  </a:lnTo>
                  <a:lnTo>
                    <a:pt x="2083" y="1613"/>
                  </a:lnTo>
                  <a:lnTo>
                    <a:pt x="2069" y="1568"/>
                  </a:lnTo>
                  <a:lnTo>
                    <a:pt x="2050" y="1528"/>
                  </a:lnTo>
                  <a:lnTo>
                    <a:pt x="2026" y="1488"/>
                  </a:lnTo>
                  <a:lnTo>
                    <a:pt x="1998" y="1453"/>
                  </a:lnTo>
                  <a:lnTo>
                    <a:pt x="1967" y="1422"/>
                  </a:lnTo>
                  <a:lnTo>
                    <a:pt x="1931" y="1394"/>
                  </a:lnTo>
                  <a:lnTo>
                    <a:pt x="1892" y="1370"/>
                  </a:lnTo>
                  <a:lnTo>
                    <a:pt x="1851" y="1351"/>
                  </a:lnTo>
                  <a:lnTo>
                    <a:pt x="1806" y="1336"/>
                  </a:lnTo>
                  <a:lnTo>
                    <a:pt x="1761" y="1328"/>
                  </a:lnTo>
                  <a:lnTo>
                    <a:pt x="1713" y="1325"/>
                  </a:lnTo>
                  <a:close/>
                  <a:moveTo>
                    <a:pt x="2085" y="406"/>
                  </a:moveTo>
                  <a:lnTo>
                    <a:pt x="2063" y="410"/>
                  </a:lnTo>
                  <a:lnTo>
                    <a:pt x="2044" y="420"/>
                  </a:lnTo>
                  <a:lnTo>
                    <a:pt x="2027" y="432"/>
                  </a:lnTo>
                  <a:lnTo>
                    <a:pt x="2012" y="449"/>
                  </a:lnTo>
                  <a:lnTo>
                    <a:pt x="2002" y="469"/>
                  </a:lnTo>
                  <a:lnTo>
                    <a:pt x="1996" y="490"/>
                  </a:lnTo>
                  <a:lnTo>
                    <a:pt x="1995" y="512"/>
                  </a:lnTo>
                  <a:lnTo>
                    <a:pt x="1999" y="533"/>
                  </a:lnTo>
                  <a:lnTo>
                    <a:pt x="2008" y="553"/>
                  </a:lnTo>
                  <a:lnTo>
                    <a:pt x="2021" y="571"/>
                  </a:lnTo>
                  <a:lnTo>
                    <a:pt x="2037" y="585"/>
                  </a:lnTo>
                  <a:lnTo>
                    <a:pt x="2057" y="596"/>
                  </a:lnTo>
                  <a:lnTo>
                    <a:pt x="2207" y="655"/>
                  </a:lnTo>
                  <a:lnTo>
                    <a:pt x="1740" y="858"/>
                  </a:lnTo>
                  <a:lnTo>
                    <a:pt x="1672" y="701"/>
                  </a:lnTo>
                  <a:lnTo>
                    <a:pt x="1663" y="684"/>
                  </a:lnTo>
                  <a:lnTo>
                    <a:pt x="1650" y="669"/>
                  </a:lnTo>
                  <a:lnTo>
                    <a:pt x="1635" y="658"/>
                  </a:lnTo>
                  <a:lnTo>
                    <a:pt x="1618" y="649"/>
                  </a:lnTo>
                  <a:lnTo>
                    <a:pt x="1600" y="643"/>
                  </a:lnTo>
                  <a:lnTo>
                    <a:pt x="1581" y="642"/>
                  </a:lnTo>
                  <a:lnTo>
                    <a:pt x="1561" y="644"/>
                  </a:lnTo>
                  <a:lnTo>
                    <a:pt x="1543" y="650"/>
                  </a:lnTo>
                  <a:lnTo>
                    <a:pt x="1050" y="865"/>
                  </a:lnTo>
                  <a:lnTo>
                    <a:pt x="1031" y="876"/>
                  </a:lnTo>
                  <a:lnTo>
                    <a:pt x="1014" y="891"/>
                  </a:lnTo>
                  <a:lnTo>
                    <a:pt x="1003" y="910"/>
                  </a:lnTo>
                  <a:lnTo>
                    <a:pt x="994" y="930"/>
                  </a:lnTo>
                  <a:lnTo>
                    <a:pt x="991" y="950"/>
                  </a:lnTo>
                  <a:lnTo>
                    <a:pt x="992" y="972"/>
                  </a:lnTo>
                  <a:lnTo>
                    <a:pt x="999" y="994"/>
                  </a:lnTo>
                  <a:lnTo>
                    <a:pt x="1011" y="1014"/>
                  </a:lnTo>
                  <a:lnTo>
                    <a:pt x="1025" y="1029"/>
                  </a:lnTo>
                  <a:lnTo>
                    <a:pt x="1043" y="1042"/>
                  </a:lnTo>
                  <a:lnTo>
                    <a:pt x="1064" y="1049"/>
                  </a:lnTo>
                  <a:lnTo>
                    <a:pt x="1085" y="1053"/>
                  </a:lnTo>
                  <a:lnTo>
                    <a:pt x="1107" y="1051"/>
                  </a:lnTo>
                  <a:lnTo>
                    <a:pt x="1128" y="1045"/>
                  </a:lnTo>
                  <a:lnTo>
                    <a:pt x="1532" y="869"/>
                  </a:lnTo>
                  <a:lnTo>
                    <a:pt x="1600" y="1026"/>
                  </a:lnTo>
                  <a:lnTo>
                    <a:pt x="1609" y="1043"/>
                  </a:lnTo>
                  <a:lnTo>
                    <a:pt x="1621" y="1058"/>
                  </a:lnTo>
                  <a:lnTo>
                    <a:pt x="1637" y="1069"/>
                  </a:lnTo>
                  <a:lnTo>
                    <a:pt x="1654" y="1078"/>
                  </a:lnTo>
                  <a:lnTo>
                    <a:pt x="1671" y="1082"/>
                  </a:lnTo>
                  <a:lnTo>
                    <a:pt x="1690" y="1085"/>
                  </a:lnTo>
                  <a:lnTo>
                    <a:pt x="1710" y="1082"/>
                  </a:lnTo>
                  <a:lnTo>
                    <a:pt x="1728" y="1076"/>
                  </a:lnTo>
                  <a:lnTo>
                    <a:pt x="2263" y="843"/>
                  </a:lnTo>
                  <a:lnTo>
                    <a:pt x="2216" y="962"/>
                  </a:lnTo>
                  <a:lnTo>
                    <a:pt x="2211" y="984"/>
                  </a:lnTo>
                  <a:lnTo>
                    <a:pt x="2210" y="1005"/>
                  </a:lnTo>
                  <a:lnTo>
                    <a:pt x="2214" y="1027"/>
                  </a:lnTo>
                  <a:lnTo>
                    <a:pt x="2222" y="1046"/>
                  </a:lnTo>
                  <a:lnTo>
                    <a:pt x="2235" y="1064"/>
                  </a:lnTo>
                  <a:lnTo>
                    <a:pt x="2252" y="1078"/>
                  </a:lnTo>
                  <a:lnTo>
                    <a:pt x="2271" y="1089"/>
                  </a:lnTo>
                  <a:lnTo>
                    <a:pt x="2290" y="1094"/>
                  </a:lnTo>
                  <a:lnTo>
                    <a:pt x="2308" y="1096"/>
                  </a:lnTo>
                  <a:lnTo>
                    <a:pt x="2326" y="1094"/>
                  </a:lnTo>
                  <a:lnTo>
                    <a:pt x="2345" y="1089"/>
                  </a:lnTo>
                  <a:lnTo>
                    <a:pt x="2362" y="1079"/>
                  </a:lnTo>
                  <a:lnTo>
                    <a:pt x="2377" y="1067"/>
                  </a:lnTo>
                  <a:lnTo>
                    <a:pt x="2390" y="1051"/>
                  </a:lnTo>
                  <a:lnTo>
                    <a:pt x="2399" y="1034"/>
                  </a:lnTo>
                  <a:lnTo>
                    <a:pt x="2538" y="680"/>
                  </a:lnTo>
                  <a:lnTo>
                    <a:pt x="2544" y="658"/>
                  </a:lnTo>
                  <a:lnTo>
                    <a:pt x="2545" y="636"/>
                  </a:lnTo>
                  <a:lnTo>
                    <a:pt x="2541" y="614"/>
                  </a:lnTo>
                  <a:lnTo>
                    <a:pt x="2531" y="594"/>
                  </a:lnTo>
                  <a:lnTo>
                    <a:pt x="2519" y="578"/>
                  </a:lnTo>
                  <a:lnTo>
                    <a:pt x="2502" y="563"/>
                  </a:lnTo>
                  <a:lnTo>
                    <a:pt x="2482" y="553"/>
                  </a:lnTo>
                  <a:lnTo>
                    <a:pt x="2129" y="413"/>
                  </a:lnTo>
                  <a:lnTo>
                    <a:pt x="2107" y="407"/>
                  </a:lnTo>
                  <a:lnTo>
                    <a:pt x="2085" y="406"/>
                  </a:lnTo>
                  <a:close/>
                  <a:moveTo>
                    <a:pt x="98" y="0"/>
                  </a:moveTo>
                  <a:lnTo>
                    <a:pt x="3328" y="0"/>
                  </a:lnTo>
                  <a:lnTo>
                    <a:pt x="3351" y="3"/>
                  </a:lnTo>
                  <a:lnTo>
                    <a:pt x="3372" y="11"/>
                  </a:lnTo>
                  <a:lnTo>
                    <a:pt x="3389" y="22"/>
                  </a:lnTo>
                  <a:lnTo>
                    <a:pt x="3405" y="38"/>
                  </a:lnTo>
                  <a:lnTo>
                    <a:pt x="3416" y="55"/>
                  </a:lnTo>
                  <a:lnTo>
                    <a:pt x="3424" y="76"/>
                  </a:lnTo>
                  <a:lnTo>
                    <a:pt x="3426" y="99"/>
                  </a:lnTo>
                  <a:lnTo>
                    <a:pt x="3426" y="2780"/>
                  </a:lnTo>
                  <a:lnTo>
                    <a:pt x="3424" y="2803"/>
                  </a:lnTo>
                  <a:lnTo>
                    <a:pt x="3416" y="2823"/>
                  </a:lnTo>
                  <a:lnTo>
                    <a:pt x="3405" y="2841"/>
                  </a:lnTo>
                  <a:lnTo>
                    <a:pt x="3389" y="2857"/>
                  </a:lnTo>
                  <a:lnTo>
                    <a:pt x="3372" y="2868"/>
                  </a:lnTo>
                  <a:lnTo>
                    <a:pt x="3351" y="2875"/>
                  </a:lnTo>
                  <a:lnTo>
                    <a:pt x="3328" y="2879"/>
                  </a:lnTo>
                  <a:lnTo>
                    <a:pt x="3316" y="2879"/>
                  </a:lnTo>
                  <a:lnTo>
                    <a:pt x="3316" y="2730"/>
                  </a:lnTo>
                  <a:lnTo>
                    <a:pt x="3313" y="2691"/>
                  </a:lnTo>
                  <a:lnTo>
                    <a:pt x="3306" y="2655"/>
                  </a:lnTo>
                  <a:lnTo>
                    <a:pt x="3295" y="2619"/>
                  </a:lnTo>
                  <a:lnTo>
                    <a:pt x="3279" y="2586"/>
                  </a:lnTo>
                  <a:lnTo>
                    <a:pt x="3259" y="2555"/>
                  </a:lnTo>
                  <a:lnTo>
                    <a:pt x="3235" y="2527"/>
                  </a:lnTo>
                  <a:lnTo>
                    <a:pt x="3209" y="2501"/>
                  </a:lnTo>
                  <a:lnTo>
                    <a:pt x="3179" y="2479"/>
                  </a:lnTo>
                  <a:lnTo>
                    <a:pt x="3147" y="2460"/>
                  </a:lnTo>
                  <a:lnTo>
                    <a:pt x="3112" y="2446"/>
                  </a:lnTo>
                  <a:lnTo>
                    <a:pt x="3110" y="2446"/>
                  </a:lnTo>
                  <a:lnTo>
                    <a:pt x="3032" y="2422"/>
                  </a:lnTo>
                  <a:lnTo>
                    <a:pt x="3013" y="2419"/>
                  </a:lnTo>
                  <a:lnTo>
                    <a:pt x="2994" y="2420"/>
                  </a:lnTo>
                  <a:lnTo>
                    <a:pt x="2975" y="2425"/>
                  </a:lnTo>
                  <a:lnTo>
                    <a:pt x="2793" y="2504"/>
                  </a:lnTo>
                  <a:lnTo>
                    <a:pt x="2611" y="2425"/>
                  </a:lnTo>
                  <a:lnTo>
                    <a:pt x="2594" y="2420"/>
                  </a:lnTo>
                  <a:lnTo>
                    <a:pt x="2574" y="2419"/>
                  </a:lnTo>
                  <a:lnTo>
                    <a:pt x="2555" y="2422"/>
                  </a:lnTo>
                  <a:lnTo>
                    <a:pt x="2477" y="2446"/>
                  </a:lnTo>
                  <a:lnTo>
                    <a:pt x="2476" y="2446"/>
                  </a:lnTo>
                  <a:lnTo>
                    <a:pt x="2444" y="2459"/>
                  </a:lnTo>
                  <a:lnTo>
                    <a:pt x="2414" y="2475"/>
                  </a:lnTo>
                  <a:lnTo>
                    <a:pt x="2387" y="2495"/>
                  </a:lnTo>
                  <a:lnTo>
                    <a:pt x="2375" y="2452"/>
                  </a:lnTo>
                  <a:lnTo>
                    <a:pt x="2359" y="2411"/>
                  </a:lnTo>
                  <a:lnTo>
                    <a:pt x="2339" y="2374"/>
                  </a:lnTo>
                  <a:lnTo>
                    <a:pt x="2314" y="2338"/>
                  </a:lnTo>
                  <a:lnTo>
                    <a:pt x="2285" y="2306"/>
                  </a:lnTo>
                  <a:lnTo>
                    <a:pt x="2253" y="2277"/>
                  </a:lnTo>
                  <a:lnTo>
                    <a:pt x="2217" y="2252"/>
                  </a:lnTo>
                  <a:lnTo>
                    <a:pt x="2179" y="2231"/>
                  </a:lnTo>
                  <a:lnTo>
                    <a:pt x="2137" y="2215"/>
                  </a:lnTo>
                  <a:lnTo>
                    <a:pt x="2135" y="2214"/>
                  </a:lnTo>
                  <a:lnTo>
                    <a:pt x="2029" y="2181"/>
                  </a:lnTo>
                  <a:lnTo>
                    <a:pt x="2010" y="2177"/>
                  </a:lnTo>
                  <a:lnTo>
                    <a:pt x="1992" y="2178"/>
                  </a:lnTo>
                  <a:lnTo>
                    <a:pt x="1973" y="2184"/>
                  </a:lnTo>
                  <a:lnTo>
                    <a:pt x="1713" y="2298"/>
                  </a:lnTo>
                  <a:lnTo>
                    <a:pt x="1453" y="2184"/>
                  </a:lnTo>
                  <a:lnTo>
                    <a:pt x="1435" y="2178"/>
                  </a:lnTo>
                  <a:lnTo>
                    <a:pt x="1416" y="2177"/>
                  </a:lnTo>
                  <a:lnTo>
                    <a:pt x="1398" y="2181"/>
                  </a:lnTo>
                  <a:lnTo>
                    <a:pt x="1291" y="2214"/>
                  </a:lnTo>
                  <a:lnTo>
                    <a:pt x="1290" y="2215"/>
                  </a:lnTo>
                  <a:lnTo>
                    <a:pt x="1248" y="2231"/>
                  </a:lnTo>
                  <a:lnTo>
                    <a:pt x="1208" y="2252"/>
                  </a:lnTo>
                  <a:lnTo>
                    <a:pt x="1173" y="2277"/>
                  </a:lnTo>
                  <a:lnTo>
                    <a:pt x="1141" y="2306"/>
                  </a:lnTo>
                  <a:lnTo>
                    <a:pt x="1113" y="2338"/>
                  </a:lnTo>
                  <a:lnTo>
                    <a:pt x="1088" y="2374"/>
                  </a:lnTo>
                  <a:lnTo>
                    <a:pt x="1067" y="2411"/>
                  </a:lnTo>
                  <a:lnTo>
                    <a:pt x="1051" y="2452"/>
                  </a:lnTo>
                  <a:lnTo>
                    <a:pt x="1040" y="2495"/>
                  </a:lnTo>
                  <a:lnTo>
                    <a:pt x="1012" y="2475"/>
                  </a:lnTo>
                  <a:lnTo>
                    <a:pt x="982" y="2459"/>
                  </a:lnTo>
                  <a:lnTo>
                    <a:pt x="951" y="2446"/>
                  </a:lnTo>
                  <a:lnTo>
                    <a:pt x="948" y="2446"/>
                  </a:lnTo>
                  <a:lnTo>
                    <a:pt x="870" y="2422"/>
                  </a:lnTo>
                  <a:lnTo>
                    <a:pt x="852" y="2419"/>
                  </a:lnTo>
                  <a:lnTo>
                    <a:pt x="833" y="2420"/>
                  </a:lnTo>
                  <a:lnTo>
                    <a:pt x="814" y="2425"/>
                  </a:lnTo>
                  <a:lnTo>
                    <a:pt x="632" y="2504"/>
                  </a:lnTo>
                  <a:lnTo>
                    <a:pt x="450" y="2425"/>
                  </a:lnTo>
                  <a:lnTo>
                    <a:pt x="433" y="2420"/>
                  </a:lnTo>
                  <a:lnTo>
                    <a:pt x="414" y="2419"/>
                  </a:lnTo>
                  <a:lnTo>
                    <a:pt x="394" y="2422"/>
                  </a:lnTo>
                  <a:lnTo>
                    <a:pt x="317" y="2446"/>
                  </a:lnTo>
                  <a:lnTo>
                    <a:pt x="315" y="2446"/>
                  </a:lnTo>
                  <a:lnTo>
                    <a:pt x="280" y="2460"/>
                  </a:lnTo>
                  <a:lnTo>
                    <a:pt x="246" y="2479"/>
                  </a:lnTo>
                  <a:lnTo>
                    <a:pt x="217" y="2501"/>
                  </a:lnTo>
                  <a:lnTo>
                    <a:pt x="190" y="2527"/>
                  </a:lnTo>
                  <a:lnTo>
                    <a:pt x="167" y="2555"/>
                  </a:lnTo>
                  <a:lnTo>
                    <a:pt x="148" y="2586"/>
                  </a:lnTo>
                  <a:lnTo>
                    <a:pt x="132" y="2619"/>
                  </a:lnTo>
                  <a:lnTo>
                    <a:pt x="121" y="2655"/>
                  </a:lnTo>
                  <a:lnTo>
                    <a:pt x="113" y="2691"/>
                  </a:lnTo>
                  <a:lnTo>
                    <a:pt x="111" y="2730"/>
                  </a:lnTo>
                  <a:lnTo>
                    <a:pt x="111" y="2879"/>
                  </a:lnTo>
                  <a:lnTo>
                    <a:pt x="98" y="2879"/>
                  </a:lnTo>
                  <a:lnTo>
                    <a:pt x="76" y="2875"/>
                  </a:lnTo>
                  <a:lnTo>
                    <a:pt x="55" y="2868"/>
                  </a:lnTo>
                  <a:lnTo>
                    <a:pt x="36" y="2857"/>
                  </a:lnTo>
                  <a:lnTo>
                    <a:pt x="22" y="2841"/>
                  </a:lnTo>
                  <a:lnTo>
                    <a:pt x="10" y="2823"/>
                  </a:lnTo>
                  <a:lnTo>
                    <a:pt x="2" y="2803"/>
                  </a:lnTo>
                  <a:lnTo>
                    <a:pt x="0" y="2780"/>
                  </a:lnTo>
                  <a:lnTo>
                    <a:pt x="0" y="99"/>
                  </a:lnTo>
                  <a:lnTo>
                    <a:pt x="2" y="76"/>
                  </a:lnTo>
                  <a:lnTo>
                    <a:pt x="10" y="55"/>
                  </a:lnTo>
                  <a:lnTo>
                    <a:pt x="22" y="38"/>
                  </a:lnTo>
                  <a:lnTo>
                    <a:pt x="36" y="22"/>
                  </a:lnTo>
                  <a:lnTo>
                    <a:pt x="55" y="11"/>
                  </a:lnTo>
                  <a:lnTo>
                    <a:pt x="76" y="3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rgbClr val="00B050"/>
                </a:solidFill>
              </a:endParaRPr>
            </a:p>
          </p:txBody>
        </p:sp>
      </p:grpSp>
      <p:sp>
        <p:nvSpPr>
          <p:cNvPr id="38" name="Shape 106"/>
          <p:cNvSpPr>
            <a:spLocks noChangeArrowheads="1"/>
          </p:cNvSpPr>
          <p:nvPr/>
        </p:nvSpPr>
        <p:spPr bwMode="auto">
          <a:xfrm>
            <a:off x="4639099" y="4453179"/>
            <a:ext cx="371902" cy="398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14285" tIns="14285" rIns="14285" bIns="14285" anchor="ctr">
            <a:spAutoFit/>
          </a:bodyPr>
          <a:lstStyle/>
          <a:p>
            <a:pPr algn="ctr"/>
            <a:r>
              <a:rPr lang="es-CO" sz="2400" b="1" dirty="0">
                <a:solidFill>
                  <a:srgbClr val="FFFFFF"/>
                </a:solidFill>
                <a:latin typeface="AR BONNIE" panose="02000000000000000000" pitchFamily="2" charset="0"/>
                <a:ea typeface="Open Sans Light"/>
                <a:cs typeface="Open Sans Light"/>
                <a:sym typeface="Open Sans Light"/>
              </a:rPr>
              <a:t>02</a:t>
            </a:r>
            <a:endParaRPr lang="en-US" sz="2400" b="1" dirty="0">
              <a:solidFill>
                <a:srgbClr val="FFFFFF"/>
              </a:solidFill>
              <a:latin typeface="AR BONNIE" panose="02000000000000000000" pitchFamily="2" charset="0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39" name="Shape 106"/>
          <p:cNvSpPr>
            <a:spLocks noChangeArrowheads="1"/>
          </p:cNvSpPr>
          <p:nvPr/>
        </p:nvSpPr>
        <p:spPr bwMode="auto">
          <a:xfrm>
            <a:off x="5644204" y="2552227"/>
            <a:ext cx="371902" cy="398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14285" tIns="14285" rIns="14285" bIns="14285" anchor="ctr">
            <a:spAutoFit/>
          </a:bodyPr>
          <a:lstStyle/>
          <a:p>
            <a:pPr algn="ctr"/>
            <a:r>
              <a:rPr lang="es-CO" sz="2400" b="1" dirty="0">
                <a:solidFill>
                  <a:srgbClr val="FFFFFF"/>
                </a:solidFill>
                <a:latin typeface="AR BONNIE" panose="02000000000000000000" pitchFamily="2" charset="0"/>
                <a:ea typeface="Open Sans Light"/>
                <a:cs typeface="Open Sans Light"/>
                <a:sym typeface="Open Sans Light"/>
              </a:rPr>
              <a:t>01</a:t>
            </a:r>
            <a:endParaRPr lang="en-US" sz="2400" b="1" dirty="0">
              <a:solidFill>
                <a:srgbClr val="FFFFFF"/>
              </a:solidFill>
              <a:latin typeface="AR BONNIE" panose="02000000000000000000" pitchFamily="2" charset="0"/>
              <a:ea typeface="Open Sans Light"/>
              <a:cs typeface="Open Sans Light"/>
              <a:sym typeface="Open Sans Light"/>
            </a:endParaRPr>
          </a:p>
        </p:txBody>
      </p:sp>
      <p:grpSp>
        <p:nvGrpSpPr>
          <p:cNvPr id="40" name="Group 14"/>
          <p:cNvGrpSpPr/>
          <p:nvPr/>
        </p:nvGrpSpPr>
        <p:grpSpPr>
          <a:xfrm>
            <a:off x="4627731" y="3389612"/>
            <a:ext cx="364827" cy="491025"/>
            <a:chOff x="5342710" y="3321580"/>
            <a:chExt cx="463030" cy="574561"/>
          </a:xfrm>
        </p:grpSpPr>
        <p:sp>
          <p:nvSpPr>
            <p:cNvPr id="41" name="Freeform 263"/>
            <p:cNvSpPr>
              <a:spLocks/>
            </p:cNvSpPr>
            <p:nvPr/>
          </p:nvSpPr>
          <p:spPr bwMode="auto">
            <a:xfrm>
              <a:off x="5401854" y="3382416"/>
              <a:ext cx="103084" cy="99704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7" y="5"/>
                </a:cxn>
                <a:cxn ang="0">
                  <a:pos x="32" y="10"/>
                </a:cxn>
                <a:cxn ang="0">
                  <a:pos x="10" y="31"/>
                </a:cxn>
                <a:cxn ang="0">
                  <a:pos x="5" y="36"/>
                </a:cxn>
                <a:cxn ang="0">
                  <a:pos x="0" y="31"/>
                </a:cxn>
                <a:cxn ang="0">
                  <a:pos x="32" y="0"/>
                </a:cxn>
              </a:cxnLst>
              <a:rect l="0" t="0" r="r" b="b"/>
              <a:pathLst>
                <a:path w="37" h="36">
                  <a:moveTo>
                    <a:pt x="32" y="0"/>
                  </a:moveTo>
                  <a:cubicBezTo>
                    <a:pt x="35" y="0"/>
                    <a:pt x="37" y="2"/>
                    <a:pt x="37" y="5"/>
                  </a:cubicBezTo>
                  <a:cubicBezTo>
                    <a:pt x="37" y="8"/>
                    <a:pt x="35" y="10"/>
                    <a:pt x="32" y="10"/>
                  </a:cubicBezTo>
                  <a:cubicBezTo>
                    <a:pt x="20" y="10"/>
                    <a:pt x="10" y="20"/>
                    <a:pt x="10" y="31"/>
                  </a:cubicBezTo>
                  <a:cubicBezTo>
                    <a:pt x="10" y="34"/>
                    <a:pt x="8" y="36"/>
                    <a:pt x="5" y="36"/>
                  </a:cubicBezTo>
                  <a:cubicBezTo>
                    <a:pt x="2" y="36"/>
                    <a:pt x="0" y="34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264"/>
            <p:cNvSpPr>
              <a:spLocks/>
            </p:cNvSpPr>
            <p:nvPr/>
          </p:nvSpPr>
          <p:spPr bwMode="auto">
            <a:xfrm>
              <a:off x="5342710" y="3321580"/>
              <a:ext cx="170680" cy="168988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62" y="5"/>
                </a:cxn>
                <a:cxn ang="0">
                  <a:pos x="57" y="10"/>
                </a:cxn>
                <a:cxn ang="0">
                  <a:pos x="24" y="24"/>
                </a:cxn>
                <a:cxn ang="0">
                  <a:pos x="10" y="56"/>
                </a:cxn>
                <a:cxn ang="0">
                  <a:pos x="5" y="61"/>
                </a:cxn>
                <a:cxn ang="0">
                  <a:pos x="0" y="56"/>
                </a:cxn>
                <a:cxn ang="0">
                  <a:pos x="16" y="17"/>
                </a:cxn>
                <a:cxn ang="0">
                  <a:pos x="57" y="0"/>
                </a:cxn>
              </a:cxnLst>
              <a:rect l="0" t="0" r="r" b="b"/>
              <a:pathLst>
                <a:path w="62" h="61">
                  <a:moveTo>
                    <a:pt x="57" y="0"/>
                  </a:moveTo>
                  <a:cubicBezTo>
                    <a:pt x="60" y="0"/>
                    <a:pt x="62" y="2"/>
                    <a:pt x="62" y="5"/>
                  </a:cubicBezTo>
                  <a:cubicBezTo>
                    <a:pt x="62" y="8"/>
                    <a:pt x="60" y="10"/>
                    <a:pt x="57" y="10"/>
                  </a:cubicBezTo>
                  <a:cubicBezTo>
                    <a:pt x="44" y="10"/>
                    <a:pt x="32" y="15"/>
                    <a:pt x="24" y="24"/>
                  </a:cubicBezTo>
                  <a:cubicBezTo>
                    <a:pt x="15" y="32"/>
                    <a:pt x="10" y="44"/>
                    <a:pt x="10" y="56"/>
                  </a:cubicBezTo>
                  <a:cubicBezTo>
                    <a:pt x="10" y="59"/>
                    <a:pt x="7" y="61"/>
                    <a:pt x="5" y="61"/>
                  </a:cubicBezTo>
                  <a:cubicBezTo>
                    <a:pt x="2" y="61"/>
                    <a:pt x="0" y="59"/>
                    <a:pt x="0" y="56"/>
                  </a:cubicBezTo>
                  <a:cubicBezTo>
                    <a:pt x="0" y="41"/>
                    <a:pt x="6" y="27"/>
                    <a:pt x="16" y="17"/>
                  </a:cubicBezTo>
                  <a:cubicBezTo>
                    <a:pt x="27" y="6"/>
                    <a:pt x="42" y="0"/>
                    <a:pt x="57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265"/>
            <p:cNvSpPr>
              <a:spLocks/>
            </p:cNvSpPr>
            <p:nvPr/>
          </p:nvSpPr>
          <p:spPr bwMode="auto">
            <a:xfrm>
              <a:off x="5430584" y="3412834"/>
              <a:ext cx="375156" cy="483307"/>
            </a:xfrm>
            <a:custGeom>
              <a:avLst/>
              <a:gdLst/>
              <a:ahLst/>
              <a:cxnLst>
                <a:cxn ang="0">
                  <a:pos x="49" y="151"/>
                </a:cxn>
                <a:cxn ang="0">
                  <a:pos x="72" y="151"/>
                </a:cxn>
                <a:cxn ang="0">
                  <a:pos x="72" y="127"/>
                </a:cxn>
                <a:cxn ang="0">
                  <a:pos x="0" y="107"/>
                </a:cxn>
                <a:cxn ang="0">
                  <a:pos x="109" y="0"/>
                </a:cxn>
                <a:cxn ang="0">
                  <a:pos x="99" y="116"/>
                </a:cxn>
                <a:cxn ang="0">
                  <a:pos x="99" y="151"/>
                </a:cxn>
                <a:cxn ang="0">
                  <a:pos x="122" y="151"/>
                </a:cxn>
                <a:cxn ang="0">
                  <a:pos x="129" y="153"/>
                </a:cxn>
                <a:cxn ang="0">
                  <a:pos x="129" y="153"/>
                </a:cxn>
                <a:cxn ang="0">
                  <a:pos x="129" y="153"/>
                </a:cxn>
                <a:cxn ang="0">
                  <a:pos x="134" y="163"/>
                </a:cxn>
                <a:cxn ang="0">
                  <a:pos x="122" y="175"/>
                </a:cxn>
                <a:cxn ang="0">
                  <a:pos x="49" y="175"/>
                </a:cxn>
                <a:cxn ang="0">
                  <a:pos x="37" y="163"/>
                </a:cxn>
                <a:cxn ang="0">
                  <a:pos x="49" y="151"/>
                </a:cxn>
              </a:cxnLst>
              <a:rect l="0" t="0" r="r" b="b"/>
              <a:pathLst>
                <a:path w="136" h="175">
                  <a:moveTo>
                    <a:pt x="49" y="151"/>
                  </a:moveTo>
                  <a:cubicBezTo>
                    <a:pt x="72" y="151"/>
                    <a:pt x="72" y="151"/>
                    <a:pt x="72" y="151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47" y="133"/>
                    <a:pt x="19" y="126"/>
                    <a:pt x="0" y="107"/>
                  </a:cubicBezTo>
                  <a:cubicBezTo>
                    <a:pt x="63" y="106"/>
                    <a:pt x="107" y="68"/>
                    <a:pt x="109" y="0"/>
                  </a:cubicBezTo>
                  <a:cubicBezTo>
                    <a:pt x="133" y="34"/>
                    <a:pt x="136" y="84"/>
                    <a:pt x="99" y="116"/>
                  </a:cubicBezTo>
                  <a:cubicBezTo>
                    <a:pt x="99" y="151"/>
                    <a:pt x="99" y="151"/>
                    <a:pt x="99" y="151"/>
                  </a:cubicBezTo>
                  <a:cubicBezTo>
                    <a:pt x="122" y="151"/>
                    <a:pt x="122" y="151"/>
                    <a:pt x="122" y="151"/>
                  </a:cubicBezTo>
                  <a:cubicBezTo>
                    <a:pt x="124" y="151"/>
                    <a:pt x="127" y="152"/>
                    <a:pt x="129" y="153"/>
                  </a:cubicBezTo>
                  <a:cubicBezTo>
                    <a:pt x="129" y="153"/>
                    <a:pt x="129" y="153"/>
                    <a:pt x="129" y="153"/>
                  </a:cubicBezTo>
                  <a:cubicBezTo>
                    <a:pt x="129" y="153"/>
                    <a:pt x="129" y="153"/>
                    <a:pt x="129" y="153"/>
                  </a:cubicBezTo>
                  <a:cubicBezTo>
                    <a:pt x="132" y="155"/>
                    <a:pt x="134" y="159"/>
                    <a:pt x="134" y="163"/>
                  </a:cubicBezTo>
                  <a:cubicBezTo>
                    <a:pt x="134" y="169"/>
                    <a:pt x="128" y="175"/>
                    <a:pt x="122" y="175"/>
                  </a:cubicBezTo>
                  <a:cubicBezTo>
                    <a:pt x="49" y="175"/>
                    <a:pt x="49" y="175"/>
                    <a:pt x="49" y="175"/>
                  </a:cubicBezTo>
                  <a:cubicBezTo>
                    <a:pt x="43" y="175"/>
                    <a:pt x="37" y="169"/>
                    <a:pt x="37" y="163"/>
                  </a:cubicBezTo>
                  <a:cubicBezTo>
                    <a:pt x="37" y="156"/>
                    <a:pt x="43" y="151"/>
                    <a:pt x="49" y="1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266"/>
            <p:cNvSpPr>
              <a:spLocks/>
            </p:cNvSpPr>
            <p:nvPr/>
          </p:nvSpPr>
          <p:spPr bwMode="auto">
            <a:xfrm>
              <a:off x="5452554" y="3426353"/>
              <a:ext cx="197718" cy="219685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22" y="13"/>
                </a:cxn>
                <a:cxn ang="0">
                  <a:pos x="36" y="17"/>
                </a:cxn>
                <a:cxn ang="0">
                  <a:pos x="39" y="32"/>
                </a:cxn>
                <a:cxn ang="0">
                  <a:pos x="72" y="54"/>
                </a:cxn>
                <a:cxn ang="0">
                  <a:pos x="46" y="79"/>
                </a:cxn>
                <a:cxn ang="0">
                  <a:pos x="28" y="42"/>
                </a:cxn>
                <a:cxn ang="0">
                  <a:pos x="14" y="38"/>
                </a:cxn>
                <a:cxn ang="0">
                  <a:pos x="11" y="22"/>
                </a:cxn>
                <a:cxn ang="0">
                  <a:pos x="4" y="14"/>
                </a:cxn>
                <a:cxn ang="0">
                  <a:pos x="14" y="5"/>
                </a:cxn>
              </a:cxnLst>
              <a:rect l="0" t="0" r="r" b="b"/>
              <a:pathLst>
                <a:path w="72" h="79">
                  <a:moveTo>
                    <a:pt x="14" y="5"/>
                  </a:moveTo>
                  <a:cubicBezTo>
                    <a:pt x="22" y="13"/>
                    <a:pt x="22" y="13"/>
                    <a:pt x="22" y="13"/>
                  </a:cubicBezTo>
                  <a:cubicBezTo>
                    <a:pt x="26" y="12"/>
                    <a:pt x="32" y="13"/>
                    <a:pt x="36" y="17"/>
                  </a:cubicBezTo>
                  <a:cubicBezTo>
                    <a:pt x="40" y="21"/>
                    <a:pt x="41" y="27"/>
                    <a:pt x="39" y="32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68" y="65"/>
                    <a:pt x="60" y="74"/>
                    <a:pt x="46" y="79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3" y="43"/>
                    <a:pt x="18" y="42"/>
                    <a:pt x="14" y="38"/>
                  </a:cubicBezTo>
                  <a:cubicBezTo>
                    <a:pt x="10" y="34"/>
                    <a:pt x="9" y="27"/>
                    <a:pt x="11" y="2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0" y="9"/>
                    <a:pt x="8" y="0"/>
                    <a:pt x="14" y="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5" name="Group 11"/>
          <p:cNvGrpSpPr/>
          <p:nvPr/>
        </p:nvGrpSpPr>
        <p:grpSpPr>
          <a:xfrm>
            <a:off x="6748044" y="5460070"/>
            <a:ext cx="540098" cy="372467"/>
            <a:chOff x="4319176" y="1795069"/>
            <a:chExt cx="675953" cy="359943"/>
          </a:xfrm>
        </p:grpSpPr>
        <p:sp>
          <p:nvSpPr>
            <p:cNvPr id="46" name="Freeform 217"/>
            <p:cNvSpPr>
              <a:spLocks/>
            </p:cNvSpPr>
            <p:nvPr/>
          </p:nvSpPr>
          <p:spPr bwMode="auto">
            <a:xfrm>
              <a:off x="4319176" y="1795069"/>
              <a:ext cx="675953" cy="304178"/>
            </a:xfrm>
            <a:custGeom>
              <a:avLst/>
              <a:gdLst/>
              <a:ahLst/>
              <a:cxnLst>
                <a:cxn ang="0">
                  <a:pos x="111" y="0"/>
                </a:cxn>
                <a:cxn ang="0">
                  <a:pos x="229" y="37"/>
                </a:cxn>
                <a:cxn ang="0">
                  <a:pos x="229" y="37"/>
                </a:cxn>
                <a:cxn ang="0">
                  <a:pos x="229" y="37"/>
                </a:cxn>
                <a:cxn ang="0">
                  <a:pos x="229" y="76"/>
                </a:cxn>
                <a:cxn ang="0">
                  <a:pos x="224" y="109"/>
                </a:cxn>
                <a:cxn ang="0">
                  <a:pos x="219" y="76"/>
                </a:cxn>
                <a:cxn ang="0">
                  <a:pos x="219" y="41"/>
                </a:cxn>
                <a:cxn ang="0">
                  <a:pos x="116" y="86"/>
                </a:cxn>
                <a:cxn ang="0">
                  <a:pos x="0" y="41"/>
                </a:cxn>
                <a:cxn ang="0">
                  <a:pos x="111" y="0"/>
                </a:cxn>
              </a:cxnLst>
              <a:rect l="0" t="0" r="r" b="b"/>
              <a:pathLst>
                <a:path w="245" h="110">
                  <a:moveTo>
                    <a:pt x="111" y="0"/>
                  </a:moveTo>
                  <a:cubicBezTo>
                    <a:pt x="229" y="37"/>
                    <a:pt x="229" y="37"/>
                    <a:pt x="229" y="37"/>
                  </a:cubicBezTo>
                  <a:cubicBezTo>
                    <a:pt x="229" y="37"/>
                    <a:pt x="229" y="37"/>
                    <a:pt x="229" y="37"/>
                  </a:cubicBezTo>
                  <a:cubicBezTo>
                    <a:pt x="229" y="37"/>
                    <a:pt x="229" y="37"/>
                    <a:pt x="229" y="37"/>
                  </a:cubicBezTo>
                  <a:cubicBezTo>
                    <a:pt x="229" y="76"/>
                    <a:pt x="229" y="76"/>
                    <a:pt x="229" y="76"/>
                  </a:cubicBezTo>
                  <a:cubicBezTo>
                    <a:pt x="237" y="79"/>
                    <a:pt x="245" y="110"/>
                    <a:pt x="224" y="109"/>
                  </a:cubicBezTo>
                  <a:cubicBezTo>
                    <a:pt x="200" y="109"/>
                    <a:pt x="212" y="79"/>
                    <a:pt x="219" y="76"/>
                  </a:cubicBezTo>
                  <a:cubicBezTo>
                    <a:pt x="219" y="41"/>
                    <a:pt x="219" y="41"/>
                    <a:pt x="219" y="41"/>
                  </a:cubicBezTo>
                  <a:cubicBezTo>
                    <a:pt x="116" y="86"/>
                    <a:pt x="116" y="86"/>
                    <a:pt x="116" y="86"/>
                  </a:cubicBezTo>
                  <a:cubicBezTo>
                    <a:pt x="0" y="41"/>
                    <a:pt x="0" y="41"/>
                    <a:pt x="0" y="41"/>
                  </a:cubicBezTo>
                  <a:lnTo>
                    <a:pt x="11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218"/>
            <p:cNvSpPr>
              <a:spLocks/>
            </p:cNvSpPr>
            <p:nvPr/>
          </p:nvSpPr>
          <p:spPr bwMode="auto">
            <a:xfrm>
              <a:off x="4456057" y="1999543"/>
              <a:ext cx="353186" cy="15546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0" y="41"/>
                </a:cxn>
                <a:cxn ang="0">
                  <a:pos x="209" y="0"/>
                </a:cxn>
                <a:cxn ang="0">
                  <a:pos x="209" y="92"/>
                </a:cxn>
                <a:cxn ang="0">
                  <a:pos x="0" y="92"/>
                </a:cxn>
                <a:cxn ang="0">
                  <a:pos x="0" y="0"/>
                </a:cxn>
              </a:cxnLst>
              <a:rect l="0" t="0" r="r" b="b"/>
              <a:pathLst>
                <a:path w="209" h="92">
                  <a:moveTo>
                    <a:pt x="0" y="0"/>
                  </a:moveTo>
                  <a:lnTo>
                    <a:pt x="110" y="41"/>
                  </a:lnTo>
                  <a:lnTo>
                    <a:pt x="209" y="0"/>
                  </a:lnTo>
                  <a:lnTo>
                    <a:pt x="209" y="92"/>
                  </a:lnTo>
                  <a:lnTo>
                    <a:pt x="0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8" name="Freeform 101"/>
          <p:cNvSpPr>
            <a:spLocks noChangeAspect="1" noEditPoints="1"/>
          </p:cNvSpPr>
          <p:nvPr/>
        </p:nvSpPr>
        <p:spPr bwMode="auto">
          <a:xfrm>
            <a:off x="5207001" y="5413284"/>
            <a:ext cx="574570" cy="380739"/>
          </a:xfrm>
          <a:custGeom>
            <a:avLst/>
            <a:gdLst/>
            <a:ahLst/>
            <a:cxnLst>
              <a:cxn ang="0">
                <a:pos x="77" y="43"/>
              </a:cxn>
              <a:cxn ang="0">
                <a:pos x="77" y="47"/>
              </a:cxn>
              <a:cxn ang="0">
                <a:pos x="70" y="51"/>
              </a:cxn>
              <a:cxn ang="0">
                <a:pos x="6" y="51"/>
              </a:cxn>
              <a:cxn ang="0">
                <a:pos x="0" y="47"/>
              </a:cxn>
              <a:cxn ang="0">
                <a:pos x="0" y="43"/>
              </a:cxn>
              <a:cxn ang="0">
                <a:pos x="6" y="43"/>
              </a:cxn>
              <a:cxn ang="0">
                <a:pos x="70" y="43"/>
              </a:cxn>
              <a:cxn ang="0">
                <a:pos x="77" y="43"/>
              </a:cxn>
              <a:cxn ang="0">
                <a:pos x="10" y="34"/>
              </a:cxn>
              <a:cxn ang="0">
                <a:pos x="10" y="6"/>
              </a:cxn>
              <a:cxn ang="0">
                <a:pos x="16" y="0"/>
              </a:cxn>
              <a:cxn ang="0">
                <a:pos x="60" y="0"/>
              </a:cxn>
              <a:cxn ang="0">
                <a:pos x="67" y="6"/>
              </a:cxn>
              <a:cxn ang="0">
                <a:pos x="67" y="34"/>
              </a:cxn>
              <a:cxn ang="0">
                <a:pos x="60" y="41"/>
              </a:cxn>
              <a:cxn ang="0">
                <a:pos x="16" y="41"/>
              </a:cxn>
              <a:cxn ang="0">
                <a:pos x="10" y="34"/>
              </a:cxn>
              <a:cxn ang="0">
                <a:pos x="15" y="34"/>
              </a:cxn>
              <a:cxn ang="0">
                <a:pos x="16" y="36"/>
              </a:cxn>
              <a:cxn ang="0">
                <a:pos x="60" y="36"/>
              </a:cxn>
              <a:cxn ang="0">
                <a:pos x="61" y="34"/>
              </a:cxn>
              <a:cxn ang="0">
                <a:pos x="61" y="6"/>
              </a:cxn>
              <a:cxn ang="0">
                <a:pos x="60" y="5"/>
              </a:cxn>
              <a:cxn ang="0">
                <a:pos x="16" y="5"/>
              </a:cxn>
              <a:cxn ang="0">
                <a:pos x="15" y="6"/>
              </a:cxn>
              <a:cxn ang="0">
                <a:pos x="15" y="34"/>
              </a:cxn>
              <a:cxn ang="0">
                <a:pos x="42" y="47"/>
              </a:cxn>
              <a:cxn ang="0">
                <a:pos x="42" y="46"/>
              </a:cxn>
              <a:cxn ang="0">
                <a:pos x="35" y="46"/>
              </a:cxn>
              <a:cxn ang="0">
                <a:pos x="34" y="47"/>
              </a:cxn>
              <a:cxn ang="0">
                <a:pos x="35" y="47"/>
              </a:cxn>
              <a:cxn ang="0">
                <a:pos x="42" y="47"/>
              </a:cxn>
              <a:cxn ang="0">
                <a:pos x="42" y="4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pic>
        <p:nvPicPr>
          <p:cNvPr id="49" name="Picture 13">
            <a:extLst>
              <a:ext uri="{FF2B5EF4-FFF2-40B4-BE49-F238E27FC236}">
                <a16:creationId xmlns:a16="http://schemas.microsoft.com/office/drawing/2014/main" id="{B7A0F2FD-E2C5-7C46-9D41-6EA5E2C34A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386" y="5989828"/>
            <a:ext cx="686880" cy="750989"/>
          </a:xfrm>
          <a:prstGeom prst="rect">
            <a:avLst/>
          </a:prstGeom>
        </p:spPr>
      </p:pic>
      <p:pic>
        <p:nvPicPr>
          <p:cNvPr id="50" name="Picture 14">
            <a:extLst>
              <a:ext uri="{FF2B5EF4-FFF2-40B4-BE49-F238E27FC236}">
                <a16:creationId xmlns:a16="http://schemas.microsoft.com/office/drawing/2014/main" id="{0C88E468-3492-664F-ACDC-6D15116A7F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3695" y="6073670"/>
            <a:ext cx="1705992" cy="667148"/>
          </a:xfrm>
          <a:prstGeom prst="rect">
            <a:avLst/>
          </a:prstGeom>
        </p:spPr>
      </p:pic>
      <p:sp>
        <p:nvSpPr>
          <p:cNvPr id="51" name="Rectangle 55"/>
          <p:cNvSpPr/>
          <p:nvPr/>
        </p:nvSpPr>
        <p:spPr>
          <a:xfrm>
            <a:off x="6597547" y="2540467"/>
            <a:ext cx="2801078" cy="82791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5A9E"/>
                </a:solidFill>
                <a:latin typeface="Trebuchet MS" panose="020B0603020202020204" pitchFamily="34" charset="0"/>
              </a:rPr>
              <a:t>ÍNDICE TIC</a:t>
            </a:r>
            <a:endParaRPr lang="en-US" sz="1200" b="1" dirty="0">
              <a:solidFill>
                <a:srgbClr val="005A9E"/>
              </a:solidFill>
              <a:latin typeface="Trebuchet MS" panose="020B0603020202020204" pitchFamily="34" charset="0"/>
            </a:endParaRPr>
          </a:p>
        </p:txBody>
      </p:sp>
      <p:sp>
        <p:nvSpPr>
          <p:cNvPr id="52" name="TextBox 3">
            <a:extLst>
              <a:ext uri="{FF2B5EF4-FFF2-40B4-BE49-F238E27FC236}">
                <a16:creationId xmlns:a16="http://schemas.microsoft.com/office/drawing/2014/main" id="{73BD3BF4-636F-264B-8543-6EAD0435C526}"/>
              </a:ext>
            </a:extLst>
          </p:cNvPr>
          <p:cNvSpPr txBox="1"/>
          <p:nvPr/>
        </p:nvSpPr>
        <p:spPr>
          <a:xfrm>
            <a:off x="1736270" y="-53556"/>
            <a:ext cx="8619813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ES" b="1" dirty="0"/>
          </a:p>
          <a:p>
            <a:pPr algn="ctr"/>
            <a:r>
              <a:rPr lang="es-ES" sz="2500" b="1" dirty="0">
                <a:solidFill>
                  <a:srgbClr val="0070C0"/>
                </a:solidFill>
              </a:rPr>
              <a:t>Reto 1: </a:t>
            </a:r>
            <a:r>
              <a:rPr lang="x-none" sz="2500" b="1" dirty="0">
                <a:solidFill>
                  <a:srgbClr val="0070C0"/>
                </a:solidFill>
              </a:rPr>
              <a:t>“una aproximación a la</a:t>
            </a:r>
            <a:r>
              <a:rPr lang="es-ES" sz="2500" b="1" dirty="0">
                <a:solidFill>
                  <a:srgbClr val="0070C0"/>
                </a:solidFill>
              </a:rPr>
              <a:t> construcción de índices TIC regionales para Colombia</a:t>
            </a:r>
            <a:r>
              <a:rPr lang="x-none" sz="2500" b="1" dirty="0"/>
              <a:t>”</a:t>
            </a:r>
            <a:r>
              <a:rPr lang="x-none" sz="2500" b="1" dirty="0">
                <a:effectLst/>
              </a:rPr>
              <a:t> </a:t>
            </a:r>
            <a:endParaRPr lang="es-MX" sz="2500" b="1" dirty="0">
              <a:effectLst/>
            </a:endParaRPr>
          </a:p>
          <a:p>
            <a:pPr algn="ctr"/>
            <a:r>
              <a:rPr lang="es-MX" sz="1600" dirty="0">
                <a:solidFill>
                  <a:schemeClr val="accent1">
                    <a:lumMod val="75000"/>
                  </a:schemeClr>
                </a:solidFill>
              </a:rPr>
              <a:t>Grupo de Estudios Económicos, Estadísticos y Financieros – GEEEF </a:t>
            </a:r>
          </a:p>
          <a:p>
            <a:pPr algn="ctr"/>
            <a:r>
              <a:rPr lang="es-MX" sz="1600" dirty="0">
                <a:solidFill>
                  <a:schemeClr val="accent1">
                    <a:lumMod val="75000"/>
                  </a:schemeClr>
                </a:solidFill>
              </a:rPr>
              <a:t>Dirección de Investigaciones de Servicios de Protección de Usuarios de Comunicaciones </a:t>
            </a:r>
          </a:p>
          <a:p>
            <a:pPr algn="ctr"/>
            <a:r>
              <a:rPr lang="es-MX" sz="1600" dirty="0">
                <a:solidFill>
                  <a:schemeClr val="accent1">
                    <a:lumMod val="75000"/>
                  </a:schemeClr>
                </a:solidFill>
              </a:rPr>
              <a:t>Superintendencia de Industria y Comercio </a:t>
            </a:r>
          </a:p>
          <a:p>
            <a:pPr algn="ctr"/>
            <a:endParaRPr lang="es-CO" sz="2500" b="1" dirty="0"/>
          </a:p>
          <a:p>
            <a:pPr algn="ctr"/>
            <a:endParaRPr lang="x-none" sz="2500" b="1" dirty="0"/>
          </a:p>
          <a:p>
            <a:pPr algn="ctr"/>
            <a:endParaRPr lang="es-ES_tradnl" dirty="0"/>
          </a:p>
        </p:txBody>
      </p:sp>
      <p:pic>
        <p:nvPicPr>
          <p:cNvPr id="53" name="Imagen 52">
            <a:extLst>
              <a:ext uri="{FF2B5EF4-FFF2-40B4-BE49-F238E27FC236}">
                <a16:creationId xmlns:a16="http://schemas.microsoft.com/office/drawing/2014/main" id="{D2BE53D4-1341-4ED0-B141-F99D5BA0850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0108" y="6296367"/>
            <a:ext cx="1937821" cy="420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140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rgbClr val="0070C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rebuchet MS" panose="020B0603020202020204" pitchFamily="34" charset="0"/>
            </a:endParaRPr>
          </a:p>
        </p:txBody>
      </p:sp>
      <p:sp>
        <p:nvSpPr>
          <p:cNvPr id="23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rgbClr val="00B0F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rebuchet MS" panose="020B0603020202020204" pitchFamily="34" charset="0"/>
            </a:endParaRPr>
          </a:p>
        </p:txBody>
      </p:sp>
      <p:sp>
        <p:nvSpPr>
          <p:cNvPr id="24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rgbClr val="0070C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rebuchet MS" panose="020B0603020202020204" pitchFamily="34" charset="0"/>
            </a:endParaRPr>
          </a:p>
        </p:txBody>
      </p:sp>
      <p:sp>
        <p:nvSpPr>
          <p:cNvPr id="2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rgbClr val="00B0F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latin typeface="Trebuchet MS" panose="020B0603020202020204" pitchFamily="34" charset="0"/>
            </a:endParaRPr>
          </a:p>
        </p:txBody>
      </p:sp>
      <p:sp>
        <p:nvSpPr>
          <p:cNvPr id="26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rgbClr val="FF0066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rebuchet MS" panose="020B0603020202020204" pitchFamily="34" charset="0"/>
            </a:endParaRPr>
          </a:p>
        </p:txBody>
      </p:sp>
      <p:sp>
        <p:nvSpPr>
          <p:cNvPr id="27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rgbClr val="92307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rebuchet MS" panose="020B0603020202020204" pitchFamily="34" charset="0"/>
            </a:endParaRPr>
          </a:p>
        </p:txBody>
      </p:sp>
      <p:grpSp>
        <p:nvGrpSpPr>
          <p:cNvPr id="117" name="Grupo 116"/>
          <p:cNvGrpSpPr/>
          <p:nvPr/>
        </p:nvGrpSpPr>
        <p:grpSpPr>
          <a:xfrm>
            <a:off x="143837" y="1929878"/>
            <a:ext cx="4419067" cy="3904070"/>
            <a:chOff x="2262918" y="1486276"/>
            <a:chExt cx="4537140" cy="3904070"/>
          </a:xfrm>
        </p:grpSpPr>
        <p:grpSp>
          <p:nvGrpSpPr>
            <p:cNvPr id="72" name="Group 132"/>
            <p:cNvGrpSpPr/>
            <p:nvPr/>
          </p:nvGrpSpPr>
          <p:grpSpPr>
            <a:xfrm>
              <a:off x="2262918" y="1486276"/>
              <a:ext cx="4537140" cy="3904070"/>
              <a:chOff x="3017225" y="1124452"/>
              <a:chExt cx="3109550" cy="2675672"/>
            </a:xfrm>
          </p:grpSpPr>
          <p:sp>
            <p:nvSpPr>
              <p:cNvPr id="74" name="Freeform 134"/>
              <p:cNvSpPr/>
              <p:nvPr/>
            </p:nvSpPr>
            <p:spPr>
              <a:xfrm>
                <a:off x="3166283" y="1838055"/>
                <a:ext cx="2811434" cy="534863"/>
              </a:xfrm>
              <a:custGeom>
                <a:avLst/>
                <a:gdLst>
                  <a:gd name="connsiteX0" fmla="*/ 0 w 2811434"/>
                  <a:gd name="connsiteY0" fmla="*/ 0 h 534863"/>
                  <a:gd name="connsiteX1" fmla="*/ 2811434 w 2811434"/>
                  <a:gd name="connsiteY1" fmla="*/ 0 h 534863"/>
                  <a:gd name="connsiteX2" fmla="*/ 2774919 w 2811434"/>
                  <a:gd name="connsiteY2" fmla="*/ 175671 h 534863"/>
                  <a:gd name="connsiteX3" fmla="*/ 2763309 w 2811434"/>
                  <a:gd name="connsiteY3" fmla="*/ 231528 h 534863"/>
                  <a:gd name="connsiteX4" fmla="*/ 2700259 w 2811434"/>
                  <a:gd name="connsiteY4" fmla="*/ 534863 h 534863"/>
                  <a:gd name="connsiteX5" fmla="*/ 111174 w 2811434"/>
                  <a:gd name="connsiteY5" fmla="*/ 534863 h 534863"/>
                  <a:gd name="connsiteX6" fmla="*/ 104185 w 2811434"/>
                  <a:gd name="connsiteY6" fmla="*/ 501237 h 534863"/>
                  <a:gd name="connsiteX7" fmla="*/ 48123 w 2811434"/>
                  <a:gd name="connsiteY7" fmla="*/ 231528 h 534863"/>
                  <a:gd name="connsiteX8" fmla="*/ 36514 w 2811434"/>
                  <a:gd name="connsiteY8" fmla="*/ 175671 h 534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11434" h="534863">
                    <a:moveTo>
                      <a:pt x="0" y="0"/>
                    </a:moveTo>
                    <a:lnTo>
                      <a:pt x="2811434" y="0"/>
                    </a:lnTo>
                    <a:lnTo>
                      <a:pt x="2774919" y="175671"/>
                    </a:lnTo>
                    <a:lnTo>
                      <a:pt x="2763309" y="231528"/>
                    </a:lnTo>
                    <a:lnTo>
                      <a:pt x="2700259" y="534863"/>
                    </a:lnTo>
                    <a:lnTo>
                      <a:pt x="111174" y="534863"/>
                    </a:lnTo>
                    <a:lnTo>
                      <a:pt x="104185" y="501237"/>
                    </a:lnTo>
                    <a:lnTo>
                      <a:pt x="48123" y="231528"/>
                    </a:lnTo>
                    <a:lnTo>
                      <a:pt x="36514" y="175671"/>
                    </a:ln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500" b="1">
                  <a:latin typeface="Trebuchet MS" panose="020B0603020202020204" pitchFamily="34" charset="0"/>
                </a:endParaRPr>
              </a:p>
            </p:txBody>
          </p:sp>
          <p:sp>
            <p:nvSpPr>
              <p:cNvPr id="75" name="Freeform 135"/>
              <p:cNvSpPr/>
              <p:nvPr/>
            </p:nvSpPr>
            <p:spPr>
              <a:xfrm>
                <a:off x="3314610" y="2551658"/>
                <a:ext cx="2514780" cy="534863"/>
              </a:xfrm>
              <a:custGeom>
                <a:avLst/>
                <a:gdLst>
                  <a:gd name="connsiteX0" fmla="*/ 0 w 2514780"/>
                  <a:gd name="connsiteY0" fmla="*/ 0 h 534863"/>
                  <a:gd name="connsiteX1" fmla="*/ 2514780 w 2514780"/>
                  <a:gd name="connsiteY1" fmla="*/ 0 h 534863"/>
                  <a:gd name="connsiteX2" fmla="*/ 2510985 w 2514780"/>
                  <a:gd name="connsiteY2" fmla="*/ 18259 h 534863"/>
                  <a:gd name="connsiteX3" fmla="*/ 2441035 w 2514780"/>
                  <a:gd name="connsiteY3" fmla="*/ 354785 h 534863"/>
                  <a:gd name="connsiteX4" fmla="*/ 2437535 w 2514780"/>
                  <a:gd name="connsiteY4" fmla="*/ 371625 h 534863"/>
                  <a:gd name="connsiteX5" fmla="*/ 2403605 w 2514780"/>
                  <a:gd name="connsiteY5" fmla="*/ 534863 h 534863"/>
                  <a:gd name="connsiteX6" fmla="*/ 111175 w 2514780"/>
                  <a:gd name="connsiteY6" fmla="*/ 534863 h 534863"/>
                  <a:gd name="connsiteX7" fmla="*/ 96405 w 2514780"/>
                  <a:gd name="connsiteY7" fmla="*/ 463809 h 534863"/>
                  <a:gd name="connsiteX8" fmla="*/ 73744 w 2514780"/>
                  <a:gd name="connsiteY8" fmla="*/ 354785 h 534863"/>
                  <a:gd name="connsiteX9" fmla="*/ 3795 w 2514780"/>
                  <a:gd name="connsiteY9" fmla="*/ 18259 h 534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14780" h="534863">
                    <a:moveTo>
                      <a:pt x="0" y="0"/>
                    </a:moveTo>
                    <a:lnTo>
                      <a:pt x="2514780" y="0"/>
                    </a:lnTo>
                    <a:lnTo>
                      <a:pt x="2510985" y="18259"/>
                    </a:lnTo>
                    <a:lnTo>
                      <a:pt x="2441035" y="354785"/>
                    </a:lnTo>
                    <a:lnTo>
                      <a:pt x="2437535" y="371625"/>
                    </a:lnTo>
                    <a:lnTo>
                      <a:pt x="2403605" y="534863"/>
                    </a:lnTo>
                    <a:lnTo>
                      <a:pt x="111175" y="534863"/>
                    </a:lnTo>
                    <a:lnTo>
                      <a:pt x="96405" y="463809"/>
                    </a:lnTo>
                    <a:lnTo>
                      <a:pt x="73744" y="354785"/>
                    </a:lnTo>
                    <a:lnTo>
                      <a:pt x="3795" y="18259"/>
                    </a:lnTo>
                    <a:close/>
                  </a:path>
                </a:pathLst>
              </a:custGeom>
              <a:solidFill>
                <a:srgbClr val="FF0066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500" b="1">
                  <a:latin typeface="Trebuchet MS" panose="020B0603020202020204" pitchFamily="34" charset="0"/>
                </a:endParaRPr>
              </a:p>
            </p:txBody>
          </p:sp>
          <p:sp>
            <p:nvSpPr>
              <p:cNvPr id="76" name="Freeform 136"/>
              <p:cNvSpPr/>
              <p:nvPr/>
            </p:nvSpPr>
            <p:spPr>
              <a:xfrm>
                <a:off x="3462938" y="3265261"/>
                <a:ext cx="2218125" cy="534863"/>
              </a:xfrm>
              <a:custGeom>
                <a:avLst/>
                <a:gdLst>
                  <a:gd name="connsiteX0" fmla="*/ 0 w 2218125"/>
                  <a:gd name="connsiteY0" fmla="*/ 0 h 534863"/>
                  <a:gd name="connsiteX1" fmla="*/ 2218125 w 2218125"/>
                  <a:gd name="connsiteY1" fmla="*/ 0 h 534863"/>
                  <a:gd name="connsiteX2" fmla="*/ 2106950 w 2218125"/>
                  <a:gd name="connsiteY2" fmla="*/ 534863 h 534863"/>
                  <a:gd name="connsiteX3" fmla="*/ 111176 w 2218125"/>
                  <a:gd name="connsiteY3" fmla="*/ 534863 h 534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18125" h="534863">
                    <a:moveTo>
                      <a:pt x="0" y="0"/>
                    </a:moveTo>
                    <a:lnTo>
                      <a:pt x="2218125" y="0"/>
                    </a:lnTo>
                    <a:lnTo>
                      <a:pt x="2106950" y="534863"/>
                    </a:lnTo>
                    <a:lnTo>
                      <a:pt x="111176" y="534863"/>
                    </a:lnTo>
                    <a:close/>
                  </a:path>
                </a:pathLst>
              </a:custGeom>
              <a:solidFill>
                <a:srgbClr val="94357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500" b="1">
                  <a:latin typeface="Trebuchet MS" panose="020B0603020202020204" pitchFamily="34" charset="0"/>
                </a:endParaRPr>
              </a:p>
            </p:txBody>
          </p:sp>
          <p:sp>
            <p:nvSpPr>
              <p:cNvPr id="82" name="Freeform 142"/>
              <p:cNvSpPr/>
              <p:nvPr/>
            </p:nvSpPr>
            <p:spPr>
              <a:xfrm>
                <a:off x="3017225" y="1124452"/>
                <a:ext cx="3109550" cy="534863"/>
              </a:xfrm>
              <a:custGeom>
                <a:avLst/>
                <a:gdLst>
                  <a:gd name="connsiteX0" fmla="*/ 0 w 3109550"/>
                  <a:gd name="connsiteY0" fmla="*/ 0 h 534863"/>
                  <a:gd name="connsiteX1" fmla="*/ 125516 w 3109550"/>
                  <a:gd name="connsiteY1" fmla="*/ 0 h 534863"/>
                  <a:gd name="connsiteX2" fmla="*/ 486638 w 3109550"/>
                  <a:gd name="connsiteY2" fmla="*/ 0 h 534863"/>
                  <a:gd name="connsiteX3" fmla="*/ 612154 w 3109550"/>
                  <a:gd name="connsiteY3" fmla="*/ 0 h 534863"/>
                  <a:gd name="connsiteX4" fmla="*/ 923907 w 3109550"/>
                  <a:gd name="connsiteY4" fmla="*/ 0 h 534863"/>
                  <a:gd name="connsiteX5" fmla="*/ 1049423 w 3109550"/>
                  <a:gd name="connsiteY5" fmla="*/ 0 h 534863"/>
                  <a:gd name="connsiteX6" fmla="*/ 1113247 w 3109550"/>
                  <a:gd name="connsiteY6" fmla="*/ 0 h 534863"/>
                  <a:gd name="connsiteX7" fmla="*/ 1238763 w 3109550"/>
                  <a:gd name="connsiteY7" fmla="*/ 0 h 534863"/>
                  <a:gd name="connsiteX8" fmla="*/ 1870788 w 3109550"/>
                  <a:gd name="connsiteY8" fmla="*/ 0 h 534863"/>
                  <a:gd name="connsiteX9" fmla="*/ 1996304 w 3109550"/>
                  <a:gd name="connsiteY9" fmla="*/ 0 h 534863"/>
                  <a:gd name="connsiteX10" fmla="*/ 2357425 w 3109550"/>
                  <a:gd name="connsiteY10" fmla="*/ 0 h 534863"/>
                  <a:gd name="connsiteX11" fmla="*/ 2482941 w 3109550"/>
                  <a:gd name="connsiteY11" fmla="*/ 0 h 534863"/>
                  <a:gd name="connsiteX12" fmla="*/ 2794694 w 3109550"/>
                  <a:gd name="connsiteY12" fmla="*/ 0 h 534863"/>
                  <a:gd name="connsiteX13" fmla="*/ 2920210 w 3109550"/>
                  <a:gd name="connsiteY13" fmla="*/ 0 h 534863"/>
                  <a:gd name="connsiteX14" fmla="*/ 2984034 w 3109550"/>
                  <a:gd name="connsiteY14" fmla="*/ 0 h 534863"/>
                  <a:gd name="connsiteX15" fmla="*/ 3109550 w 3109550"/>
                  <a:gd name="connsiteY15" fmla="*/ 0 h 534863"/>
                  <a:gd name="connsiteX16" fmla="*/ 3085115 w 3109550"/>
                  <a:gd name="connsiteY16" fmla="*/ 114535 h 534863"/>
                  <a:gd name="connsiteX17" fmla="*/ 3085013 w 3109550"/>
                  <a:gd name="connsiteY17" fmla="*/ 114535 h 534863"/>
                  <a:gd name="connsiteX18" fmla="*/ 2997645 w 3109550"/>
                  <a:gd name="connsiteY18" fmla="*/ 534863 h 534863"/>
                  <a:gd name="connsiteX19" fmla="*/ 111906 w 3109550"/>
                  <a:gd name="connsiteY19" fmla="*/ 534863 h 534863"/>
                  <a:gd name="connsiteX20" fmla="*/ 24538 w 3109550"/>
                  <a:gd name="connsiteY20" fmla="*/ 114535 h 534863"/>
                  <a:gd name="connsiteX21" fmla="*/ 24434 w 3109550"/>
                  <a:gd name="connsiteY21" fmla="*/ 114535 h 534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109550" h="534863">
                    <a:moveTo>
                      <a:pt x="0" y="0"/>
                    </a:moveTo>
                    <a:lnTo>
                      <a:pt x="125516" y="0"/>
                    </a:lnTo>
                    <a:lnTo>
                      <a:pt x="486638" y="0"/>
                    </a:lnTo>
                    <a:lnTo>
                      <a:pt x="612154" y="0"/>
                    </a:lnTo>
                    <a:lnTo>
                      <a:pt x="923907" y="0"/>
                    </a:lnTo>
                    <a:lnTo>
                      <a:pt x="1049423" y="0"/>
                    </a:lnTo>
                    <a:lnTo>
                      <a:pt x="1113247" y="0"/>
                    </a:lnTo>
                    <a:lnTo>
                      <a:pt x="1238763" y="0"/>
                    </a:lnTo>
                    <a:lnTo>
                      <a:pt x="1870788" y="0"/>
                    </a:lnTo>
                    <a:lnTo>
                      <a:pt x="1996304" y="0"/>
                    </a:lnTo>
                    <a:lnTo>
                      <a:pt x="2357425" y="0"/>
                    </a:lnTo>
                    <a:lnTo>
                      <a:pt x="2482941" y="0"/>
                    </a:lnTo>
                    <a:lnTo>
                      <a:pt x="2794694" y="0"/>
                    </a:lnTo>
                    <a:lnTo>
                      <a:pt x="2920210" y="0"/>
                    </a:lnTo>
                    <a:lnTo>
                      <a:pt x="2984034" y="0"/>
                    </a:lnTo>
                    <a:lnTo>
                      <a:pt x="3109550" y="0"/>
                    </a:lnTo>
                    <a:lnTo>
                      <a:pt x="3085115" y="114535"/>
                    </a:lnTo>
                    <a:lnTo>
                      <a:pt x="3085013" y="114535"/>
                    </a:lnTo>
                    <a:lnTo>
                      <a:pt x="2997645" y="534863"/>
                    </a:lnTo>
                    <a:lnTo>
                      <a:pt x="111906" y="534863"/>
                    </a:lnTo>
                    <a:lnTo>
                      <a:pt x="24538" y="114535"/>
                    </a:lnTo>
                    <a:lnTo>
                      <a:pt x="24434" y="114535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500" b="1" dirty="0">
                  <a:latin typeface="Trebuchet MS" panose="020B0603020202020204" pitchFamily="34" charset="0"/>
                </a:endParaRPr>
              </a:p>
            </p:txBody>
          </p:sp>
        </p:grpSp>
        <p:sp>
          <p:nvSpPr>
            <p:cNvPr id="113" name="Rectángulo 112"/>
            <p:cNvSpPr/>
            <p:nvPr/>
          </p:nvSpPr>
          <p:spPr>
            <a:xfrm>
              <a:off x="3256587" y="1598298"/>
              <a:ext cx="2714205" cy="496739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ACCESO TIC</a:t>
              </a:r>
            </a:p>
          </p:txBody>
        </p:sp>
        <p:sp>
          <p:nvSpPr>
            <p:cNvPr id="114" name="Rectángulo 113"/>
            <p:cNvSpPr/>
            <p:nvPr/>
          </p:nvSpPr>
          <p:spPr>
            <a:xfrm>
              <a:off x="3256587" y="2669332"/>
              <a:ext cx="2714205" cy="496739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ACCESO TIC</a:t>
              </a:r>
            </a:p>
          </p:txBody>
        </p:sp>
        <p:sp>
          <p:nvSpPr>
            <p:cNvPr id="115" name="Rectángulo 114"/>
            <p:cNvSpPr/>
            <p:nvPr/>
          </p:nvSpPr>
          <p:spPr>
            <a:xfrm>
              <a:off x="2857434" y="3699041"/>
              <a:ext cx="3348106" cy="496739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4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UTILIZACIÓN TIC</a:t>
              </a:r>
            </a:p>
          </p:txBody>
        </p:sp>
        <p:sp>
          <p:nvSpPr>
            <p:cNvPr id="116" name="Rectángulo 115"/>
            <p:cNvSpPr/>
            <p:nvPr/>
          </p:nvSpPr>
          <p:spPr>
            <a:xfrm>
              <a:off x="3174233" y="4736315"/>
              <a:ext cx="2741804" cy="425373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1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CONOCIMIENTOS TIC</a:t>
              </a:r>
            </a:p>
          </p:txBody>
        </p:sp>
      </p:grpSp>
      <p:sp>
        <p:nvSpPr>
          <p:cNvPr id="121" name="Rectángulo 120"/>
          <p:cNvSpPr/>
          <p:nvPr/>
        </p:nvSpPr>
        <p:spPr>
          <a:xfrm rot="10800000" flipV="1">
            <a:off x="4436914" y="3850145"/>
            <a:ext cx="4645311" cy="87562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dirty="0">
                <a:solidFill>
                  <a:srgbClr val="FF0066"/>
                </a:solidFill>
                <a:latin typeface="Trebuchet MS" panose="020B0603020202020204" pitchFamily="34" charset="0"/>
              </a:rPr>
              <a:t>% De personas género femenino que utilizan Internet - PFUI</a:t>
            </a:r>
            <a:endParaRPr lang="en-US" sz="4000" dirty="0">
              <a:solidFill>
                <a:srgbClr val="FF0066"/>
              </a:solidFill>
              <a:latin typeface="Trebuchet MS" panose="020B0603020202020204" pitchFamily="34" charset="0"/>
            </a:endParaRPr>
          </a:p>
        </p:txBody>
      </p:sp>
      <p:sp>
        <p:nvSpPr>
          <p:cNvPr id="122" name="Rectángulo 121"/>
          <p:cNvSpPr/>
          <p:nvPr/>
        </p:nvSpPr>
        <p:spPr>
          <a:xfrm rot="10800000" flipV="1">
            <a:off x="4507866" y="3092650"/>
            <a:ext cx="5169260" cy="40517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CO" sz="2000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% De viviendas sin acceso a energía - VSE</a:t>
            </a:r>
            <a:endParaRPr lang="en-US" sz="2800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123" name="Rectángulo 122"/>
          <p:cNvSpPr/>
          <p:nvPr/>
        </p:nvSpPr>
        <p:spPr>
          <a:xfrm rot="10800000" flipV="1">
            <a:off x="4730187" y="1898052"/>
            <a:ext cx="4793469" cy="114948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s-CO" sz="1700" dirty="0">
                <a:solidFill>
                  <a:srgbClr val="0070C0"/>
                </a:solidFill>
                <a:latin typeface="Trebuchet MS" panose="020B0603020202020204" pitchFamily="34" charset="0"/>
              </a:rPr>
              <a:t>% Población en centros poblados y rural disperso - PCPRD</a:t>
            </a:r>
          </a:p>
          <a:p>
            <a:pPr>
              <a:lnSpc>
                <a:spcPct val="150000"/>
              </a:lnSpc>
            </a:pPr>
            <a:endParaRPr lang="en-US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28" name="Rectángulo 127"/>
          <p:cNvSpPr/>
          <p:nvPr/>
        </p:nvSpPr>
        <p:spPr>
          <a:xfrm rot="10800000" flipV="1">
            <a:off x="4138866" y="5178509"/>
            <a:ext cx="5343483" cy="40517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dirty="0">
                <a:solidFill>
                  <a:srgbClr val="943573"/>
                </a:solidFill>
                <a:latin typeface="Trebuchet MS" panose="020B0603020202020204" pitchFamily="34" charset="0"/>
              </a:rPr>
              <a:t>Índice de dependencia demográfica % - IDD</a:t>
            </a:r>
          </a:p>
        </p:txBody>
      </p:sp>
      <p:sp>
        <p:nvSpPr>
          <p:cNvPr id="130" name="Rectángulo 129"/>
          <p:cNvSpPr/>
          <p:nvPr/>
        </p:nvSpPr>
        <p:spPr>
          <a:xfrm>
            <a:off x="1127852" y="1201389"/>
            <a:ext cx="2714205" cy="56720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005A9E"/>
                </a:solidFill>
                <a:latin typeface="Trebuchet MS" panose="020B0603020202020204" pitchFamily="34" charset="0"/>
              </a:rPr>
              <a:t>SUB-ÍNDICE</a:t>
            </a:r>
          </a:p>
        </p:txBody>
      </p:sp>
      <p:sp>
        <p:nvSpPr>
          <p:cNvPr id="131" name="Rectángulo 130"/>
          <p:cNvSpPr/>
          <p:nvPr/>
        </p:nvSpPr>
        <p:spPr>
          <a:xfrm>
            <a:off x="5020482" y="1201389"/>
            <a:ext cx="4541726" cy="56720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005A9E"/>
                </a:solidFill>
                <a:latin typeface="Trebuchet MS" panose="020B0603020202020204" pitchFamily="34" charset="0"/>
              </a:rPr>
              <a:t>ÍNDICADORES PROPUESTOS</a:t>
            </a:r>
          </a:p>
        </p:txBody>
      </p:sp>
      <p:cxnSp>
        <p:nvCxnSpPr>
          <p:cNvPr id="133" name="Conector recto 132"/>
          <p:cNvCxnSpPr/>
          <p:nvPr/>
        </p:nvCxnSpPr>
        <p:spPr>
          <a:xfrm>
            <a:off x="4706544" y="2710296"/>
            <a:ext cx="4545352" cy="0"/>
          </a:xfrm>
          <a:prstGeom prst="line">
            <a:avLst/>
          </a:prstGeom>
          <a:ln w="12700">
            <a:solidFill>
              <a:srgbClr val="0070C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Conector recto 133"/>
          <p:cNvCxnSpPr/>
          <p:nvPr/>
        </p:nvCxnSpPr>
        <p:spPr>
          <a:xfrm>
            <a:off x="4448215" y="3751513"/>
            <a:ext cx="4708145" cy="0"/>
          </a:xfrm>
          <a:prstGeom prst="line">
            <a:avLst/>
          </a:prstGeom>
          <a:ln w="12700">
            <a:solidFill>
              <a:srgbClr val="00B0F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Conector recto 135"/>
          <p:cNvCxnSpPr/>
          <p:nvPr/>
        </p:nvCxnSpPr>
        <p:spPr>
          <a:xfrm>
            <a:off x="4334001" y="4812679"/>
            <a:ext cx="4917895" cy="0"/>
          </a:xfrm>
          <a:prstGeom prst="line">
            <a:avLst/>
          </a:prstGeom>
          <a:ln w="12700">
            <a:solidFill>
              <a:srgbClr val="FF0066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Conector recto 137"/>
          <p:cNvCxnSpPr/>
          <p:nvPr/>
        </p:nvCxnSpPr>
        <p:spPr>
          <a:xfrm>
            <a:off x="4012627" y="5833948"/>
            <a:ext cx="5219899" cy="0"/>
          </a:xfrm>
          <a:prstGeom prst="line">
            <a:avLst/>
          </a:prstGeom>
          <a:ln w="12700">
            <a:solidFill>
              <a:srgbClr val="FF0066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Rectángulo 140"/>
          <p:cNvSpPr/>
          <p:nvPr/>
        </p:nvSpPr>
        <p:spPr>
          <a:xfrm>
            <a:off x="891288" y="5982989"/>
            <a:ext cx="80073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en-US" sz="1400" dirty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</a:rPr>
              <a:t>Nota: Los % corresponden a Proporción de personas de 5 y más años de edad</a:t>
            </a:r>
            <a:endParaRPr lang="en-US" sz="3600" dirty="0">
              <a:solidFill>
                <a:schemeClr val="accent2">
                  <a:lumMod val="50000"/>
                </a:schemeClr>
              </a:solidFill>
              <a:latin typeface="Trebuchet MS" panose="020B0603020202020204" pitchFamily="34" charset="0"/>
            </a:endParaRPr>
          </a:p>
        </p:txBody>
      </p:sp>
      <p:cxnSp>
        <p:nvCxnSpPr>
          <p:cNvPr id="143" name="Conector recto 142"/>
          <p:cNvCxnSpPr/>
          <p:nvPr/>
        </p:nvCxnSpPr>
        <p:spPr>
          <a:xfrm>
            <a:off x="9613092" y="1505704"/>
            <a:ext cx="0" cy="4655961"/>
          </a:xfrm>
          <a:prstGeom prst="line">
            <a:avLst/>
          </a:prstGeom>
          <a:ln>
            <a:solidFill>
              <a:srgbClr val="253D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Rectángulo 143"/>
          <p:cNvSpPr/>
          <p:nvPr/>
        </p:nvSpPr>
        <p:spPr>
          <a:xfrm>
            <a:off x="10146080" y="1215945"/>
            <a:ext cx="1472260" cy="57951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005A9E"/>
                </a:solidFill>
                <a:latin typeface="Trebuchet MS" panose="020B0603020202020204" pitchFamily="34" charset="0"/>
              </a:rPr>
              <a:t>FUENTE</a:t>
            </a:r>
          </a:p>
        </p:txBody>
      </p:sp>
      <p:sp>
        <p:nvSpPr>
          <p:cNvPr id="145" name="Rectángulo 144"/>
          <p:cNvSpPr/>
          <p:nvPr/>
        </p:nvSpPr>
        <p:spPr>
          <a:xfrm rot="10800000" flipV="1">
            <a:off x="10260380" y="1844417"/>
            <a:ext cx="816376" cy="40517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CO" sz="2000" dirty="0">
                <a:solidFill>
                  <a:srgbClr val="0070C0"/>
                </a:solidFill>
                <a:latin typeface="Trebuchet MS" panose="020B0603020202020204" pitchFamily="34" charset="0"/>
              </a:rPr>
              <a:t>ECV</a:t>
            </a:r>
            <a:endParaRPr lang="en-US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46" name="Rectángulo 145"/>
          <p:cNvSpPr/>
          <p:nvPr/>
        </p:nvSpPr>
        <p:spPr>
          <a:xfrm rot="10800000" flipV="1">
            <a:off x="10208560" y="2998721"/>
            <a:ext cx="816376" cy="41395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CO" sz="2000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ECV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147" name="Rectángulo 146"/>
          <p:cNvSpPr/>
          <p:nvPr/>
        </p:nvSpPr>
        <p:spPr>
          <a:xfrm rot="10800000" flipV="1">
            <a:off x="9578025" y="3909939"/>
            <a:ext cx="2418340" cy="78015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CO" dirty="0">
                <a:solidFill>
                  <a:srgbClr val="FF0066"/>
                </a:solidFill>
                <a:latin typeface="Trebuchet MS" panose="020B0603020202020204" pitchFamily="34" charset="0"/>
              </a:rPr>
              <a:t>Boletín TIC hogares departamental 2018</a:t>
            </a:r>
            <a:endParaRPr lang="en-US" sz="1600" dirty="0">
              <a:solidFill>
                <a:srgbClr val="FF0066"/>
              </a:solidFill>
              <a:latin typeface="Trebuchet MS" panose="020B0603020202020204" pitchFamily="34" charset="0"/>
            </a:endParaRPr>
          </a:p>
        </p:txBody>
      </p:sp>
      <p:sp>
        <p:nvSpPr>
          <p:cNvPr id="148" name="Rectángulo 147"/>
          <p:cNvSpPr/>
          <p:nvPr/>
        </p:nvSpPr>
        <p:spPr>
          <a:xfrm rot="10800000" flipV="1">
            <a:off x="10287932" y="5106515"/>
            <a:ext cx="816376" cy="41395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CO" sz="2000" dirty="0">
                <a:solidFill>
                  <a:srgbClr val="943573"/>
                </a:solidFill>
                <a:latin typeface="Trebuchet MS" panose="020B0603020202020204" pitchFamily="34" charset="0"/>
              </a:rPr>
              <a:t>ECV</a:t>
            </a:r>
            <a:endParaRPr lang="en-US" dirty="0">
              <a:solidFill>
                <a:srgbClr val="943573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149" name="Conector recto 148"/>
          <p:cNvCxnSpPr/>
          <p:nvPr/>
        </p:nvCxnSpPr>
        <p:spPr>
          <a:xfrm>
            <a:off x="9739323" y="2710296"/>
            <a:ext cx="1819732" cy="0"/>
          </a:xfrm>
          <a:prstGeom prst="line">
            <a:avLst/>
          </a:prstGeom>
          <a:ln w="12700">
            <a:solidFill>
              <a:srgbClr val="0070C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Conector recto 150"/>
          <p:cNvCxnSpPr/>
          <p:nvPr/>
        </p:nvCxnSpPr>
        <p:spPr>
          <a:xfrm>
            <a:off x="9732173" y="3751513"/>
            <a:ext cx="1826882" cy="0"/>
          </a:xfrm>
          <a:prstGeom prst="line">
            <a:avLst/>
          </a:prstGeom>
          <a:ln w="12700">
            <a:solidFill>
              <a:srgbClr val="00B0F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Conector recto 152"/>
          <p:cNvCxnSpPr/>
          <p:nvPr/>
        </p:nvCxnSpPr>
        <p:spPr>
          <a:xfrm>
            <a:off x="9732173" y="4846825"/>
            <a:ext cx="1826882" cy="0"/>
          </a:xfrm>
          <a:prstGeom prst="line">
            <a:avLst/>
          </a:prstGeom>
          <a:ln w="12700">
            <a:solidFill>
              <a:srgbClr val="FF0066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Conector recto 154"/>
          <p:cNvCxnSpPr/>
          <p:nvPr/>
        </p:nvCxnSpPr>
        <p:spPr>
          <a:xfrm>
            <a:off x="9732173" y="5833948"/>
            <a:ext cx="1826882" cy="0"/>
          </a:xfrm>
          <a:prstGeom prst="line">
            <a:avLst/>
          </a:prstGeom>
          <a:ln w="12700">
            <a:solidFill>
              <a:srgbClr val="FF0066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5079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19" descr="Chart, engineering drawing&#10;&#10;Description automatically generated">
            <a:extLst>
              <a:ext uri="{FF2B5EF4-FFF2-40B4-BE49-F238E27FC236}">
                <a16:creationId xmlns:a16="http://schemas.microsoft.com/office/drawing/2014/main" id="{BDDBB8C4-DE69-6E4F-9528-91375AB19D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4001" y="1271151"/>
            <a:ext cx="6902662" cy="4989110"/>
          </a:xfrm>
          <a:prstGeom prst="rect">
            <a:avLst/>
          </a:prstGeom>
        </p:spPr>
      </p:pic>
      <p:pic>
        <p:nvPicPr>
          <p:cNvPr id="40" name="Picture 18" descr="Chart, diagram, engineering drawing&#10;&#10;Description automatically generated">
            <a:extLst>
              <a:ext uri="{FF2B5EF4-FFF2-40B4-BE49-F238E27FC236}">
                <a16:creationId xmlns:a16="http://schemas.microsoft.com/office/drawing/2014/main" id="{FA1CB37D-F3B2-F242-839B-E8976EF575B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880"/>
          <a:stretch/>
        </p:blipFill>
        <p:spPr>
          <a:xfrm>
            <a:off x="360440" y="1373949"/>
            <a:ext cx="5522872" cy="4716040"/>
          </a:xfrm>
          <a:prstGeom prst="rect">
            <a:avLst/>
          </a:prstGeom>
        </p:spPr>
      </p:pic>
      <p:sp>
        <p:nvSpPr>
          <p:cNvPr id="22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rgbClr val="0070C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rgbClr val="00B0F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rgbClr val="0070C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rgbClr val="00B0F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6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rgbClr val="FF0066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rgbClr val="92307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1">
            <a:extLst>
              <a:ext uri="{FF2B5EF4-FFF2-40B4-BE49-F238E27FC236}">
                <a16:creationId xmlns:a16="http://schemas.microsoft.com/office/drawing/2014/main" id="{E2F7224F-1FB5-4354-ADCB-C13B72D8764B}"/>
              </a:ext>
            </a:extLst>
          </p:cNvPr>
          <p:cNvSpPr txBox="1"/>
          <p:nvPr/>
        </p:nvSpPr>
        <p:spPr>
          <a:xfrm>
            <a:off x="1599431" y="662438"/>
            <a:ext cx="40173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Variables PCA– Acceso TIC</a:t>
            </a:r>
            <a:r>
              <a:rPr lang="en-CO" sz="24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endParaRPr lang="es-ES_tradnl" sz="2400" b="1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11" name="TextBox 2">
            <a:extLst>
              <a:ext uri="{FF2B5EF4-FFF2-40B4-BE49-F238E27FC236}">
                <a16:creationId xmlns:a16="http://schemas.microsoft.com/office/drawing/2014/main" id="{049C9203-D318-4C9E-B74F-454DFE4B367B}"/>
              </a:ext>
            </a:extLst>
          </p:cNvPr>
          <p:cNvSpPr txBox="1"/>
          <p:nvPr/>
        </p:nvSpPr>
        <p:spPr>
          <a:xfrm>
            <a:off x="7207649" y="662439"/>
            <a:ext cx="3880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Variables</a:t>
            </a:r>
            <a:r>
              <a:rPr lang="es-ES" sz="2400" b="1" dirty="0">
                <a:solidFill>
                  <a:schemeClr val="accent5">
                    <a:lumMod val="50000"/>
                  </a:schemeClr>
                </a:solidFill>
              </a:rPr>
              <a:t> PCA– Uso TIC</a:t>
            </a:r>
            <a:r>
              <a:rPr lang="en-CO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endParaRPr lang="es-ES_tradnl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0A83712F-0ABF-413F-B45E-3B194437B8D3}"/>
              </a:ext>
            </a:extLst>
          </p:cNvPr>
          <p:cNvCxnSpPr>
            <a:cxnSpLocks/>
          </p:cNvCxnSpPr>
          <p:nvPr/>
        </p:nvCxnSpPr>
        <p:spPr>
          <a:xfrm>
            <a:off x="6088700" y="1285461"/>
            <a:ext cx="0" cy="4960490"/>
          </a:xfrm>
          <a:prstGeom prst="line">
            <a:avLst/>
          </a:prstGeom>
          <a:ln w="38100">
            <a:solidFill>
              <a:srgbClr val="253DD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3796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Chart&#10;&#10;Description automatically generated">
            <a:extLst>
              <a:ext uri="{FF2B5EF4-FFF2-40B4-BE49-F238E27FC236}">
                <a16:creationId xmlns:a16="http://schemas.microsoft.com/office/drawing/2014/main" id="{EA4F86C2-90BA-684A-B69E-11CDB1F631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559" t="-1742" r="3471"/>
          <a:stretch/>
        </p:blipFill>
        <p:spPr>
          <a:xfrm>
            <a:off x="345931" y="1660300"/>
            <a:ext cx="5568787" cy="4792843"/>
          </a:xfrm>
          <a:prstGeom prst="rect">
            <a:avLst/>
          </a:prstGeom>
        </p:spPr>
      </p:pic>
      <p:sp>
        <p:nvSpPr>
          <p:cNvPr id="22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rgbClr val="0070C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rgbClr val="00B0F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rgbClr val="0070C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rgbClr val="00B0F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6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rgbClr val="FF0066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rgbClr val="92307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14" descr="Table&#10;&#10;Description automatically generated">
            <a:extLst>
              <a:ext uri="{FF2B5EF4-FFF2-40B4-BE49-F238E27FC236}">
                <a16:creationId xmlns:a16="http://schemas.microsoft.com/office/drawing/2014/main" id="{98857235-9356-D84A-BA08-29D35CE654E3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062"/>
          <a:stretch/>
        </p:blipFill>
        <p:spPr>
          <a:xfrm>
            <a:off x="8418983" y="4316"/>
            <a:ext cx="3823076" cy="698211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1">
            <a:extLst>
              <a:ext uri="{FF2B5EF4-FFF2-40B4-BE49-F238E27FC236}">
                <a16:creationId xmlns:a16="http://schemas.microsoft.com/office/drawing/2014/main" id="{C6B75098-131E-1A47-9C58-39D85907CC4C}"/>
              </a:ext>
            </a:extLst>
          </p:cNvPr>
          <p:cNvSpPr txBox="1"/>
          <p:nvPr/>
        </p:nvSpPr>
        <p:spPr>
          <a:xfrm>
            <a:off x="5630270" y="1515511"/>
            <a:ext cx="2616510" cy="437042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000" dirty="0"/>
              <a:t>En conclusión, esperamos que la propuesta de cálculo del índice TIC sea más transversal e incluya factores que inciden en gran medida al desarrollo de las tic para cada departamento, partiendo de nuestra barrera quizás más evidente, la geográfica. </a:t>
            </a:r>
            <a:endParaRPr lang="x-none" sz="2000" dirty="0"/>
          </a:p>
          <a:p>
            <a:endParaRPr lang="es-ES_tradnl" sz="2000" dirty="0"/>
          </a:p>
        </p:txBody>
      </p:sp>
      <p:sp>
        <p:nvSpPr>
          <p:cNvPr id="11" name="TextBox 1">
            <a:extLst>
              <a:ext uri="{FF2B5EF4-FFF2-40B4-BE49-F238E27FC236}">
                <a16:creationId xmlns:a16="http://schemas.microsoft.com/office/drawing/2014/main" id="{7B67D6A2-BBD8-4689-9450-5C9CAD83A32A}"/>
              </a:ext>
            </a:extLst>
          </p:cNvPr>
          <p:cNvSpPr txBox="1"/>
          <p:nvPr/>
        </p:nvSpPr>
        <p:spPr>
          <a:xfrm>
            <a:off x="980509" y="878144"/>
            <a:ext cx="44775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i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Variables PCA – Conocimiento TIC”</a:t>
            </a:r>
            <a:r>
              <a:rPr lang="en-CO" sz="24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endParaRPr lang="es-ES_tradnl" b="1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190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3DD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ostdata.gov.co/sites/default/files/styles/panopoly_image_original/public/datajam/2021/datajam_2021.jpg?itok=nV1VVNxE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9" r="55519"/>
          <a:stretch/>
        </p:blipFill>
        <p:spPr bwMode="auto">
          <a:xfrm>
            <a:off x="304684" y="330523"/>
            <a:ext cx="2838962" cy="1652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2820504" y="2263131"/>
            <a:ext cx="720550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13800" b="1" dirty="0">
                <a:solidFill>
                  <a:srgbClr val="40E0C3"/>
                </a:solidFill>
              </a:rPr>
              <a:t>GRACIAS</a:t>
            </a:r>
          </a:p>
        </p:txBody>
      </p:sp>
      <p:grpSp>
        <p:nvGrpSpPr>
          <p:cNvPr id="2" name="Grupo 1"/>
          <p:cNvGrpSpPr/>
          <p:nvPr/>
        </p:nvGrpSpPr>
        <p:grpSpPr>
          <a:xfrm>
            <a:off x="847096" y="2651558"/>
            <a:ext cx="1774214" cy="1206892"/>
            <a:chOff x="695374" y="2430906"/>
            <a:chExt cx="1774214" cy="1206892"/>
          </a:xfrm>
        </p:grpSpPr>
        <p:sp>
          <p:nvSpPr>
            <p:cNvPr id="10" name="Triángulo isósceles 9"/>
            <p:cNvSpPr/>
            <p:nvPr/>
          </p:nvSpPr>
          <p:spPr>
            <a:xfrm rot="1905433">
              <a:off x="695374" y="2430906"/>
              <a:ext cx="969327" cy="799695"/>
            </a:xfrm>
            <a:prstGeom prst="triangle">
              <a:avLst/>
            </a:prstGeom>
            <a:solidFill>
              <a:srgbClr val="001E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4" name="Triángulo isósceles 3"/>
            <p:cNvSpPr/>
            <p:nvPr/>
          </p:nvSpPr>
          <p:spPr>
            <a:xfrm rot="1905433">
              <a:off x="1014688" y="2626234"/>
              <a:ext cx="969327" cy="799695"/>
            </a:xfrm>
            <a:prstGeom prst="triangle">
              <a:avLst/>
            </a:prstGeom>
            <a:solidFill>
              <a:srgbClr val="40E9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7" name="Triángulo isósceles 6"/>
            <p:cNvSpPr/>
            <p:nvPr/>
          </p:nvSpPr>
          <p:spPr>
            <a:xfrm rot="1857825">
              <a:off x="1232405" y="2838103"/>
              <a:ext cx="1237183" cy="79969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</p:grpSp>
      <p:sp>
        <p:nvSpPr>
          <p:cNvPr id="6" name="Forma libre 5"/>
          <p:cNvSpPr/>
          <p:nvPr/>
        </p:nvSpPr>
        <p:spPr>
          <a:xfrm>
            <a:off x="2664094" y="3745196"/>
            <a:ext cx="312821" cy="1467852"/>
          </a:xfrm>
          <a:custGeom>
            <a:avLst/>
            <a:gdLst>
              <a:gd name="connsiteX0" fmla="*/ 0 w 312821"/>
              <a:gd name="connsiteY0" fmla="*/ 0 h 1467852"/>
              <a:gd name="connsiteX1" fmla="*/ 120316 w 312821"/>
              <a:gd name="connsiteY1" fmla="*/ 120315 h 1467852"/>
              <a:gd name="connsiteX2" fmla="*/ 144379 w 312821"/>
              <a:gd name="connsiteY2" fmla="*/ 216568 h 1467852"/>
              <a:gd name="connsiteX3" fmla="*/ 192506 w 312821"/>
              <a:gd name="connsiteY3" fmla="*/ 312821 h 1467852"/>
              <a:gd name="connsiteX4" fmla="*/ 288758 w 312821"/>
              <a:gd name="connsiteY4" fmla="*/ 577515 h 1467852"/>
              <a:gd name="connsiteX5" fmla="*/ 312821 w 312821"/>
              <a:gd name="connsiteY5" fmla="*/ 673768 h 1467852"/>
              <a:gd name="connsiteX6" fmla="*/ 264695 w 312821"/>
              <a:gd name="connsiteY6" fmla="*/ 1034715 h 1467852"/>
              <a:gd name="connsiteX7" fmla="*/ 168442 w 312821"/>
              <a:gd name="connsiteY7" fmla="*/ 1179094 h 1467852"/>
              <a:gd name="connsiteX8" fmla="*/ 144379 w 312821"/>
              <a:gd name="connsiteY8" fmla="*/ 1395663 h 1467852"/>
              <a:gd name="connsiteX9" fmla="*/ 240632 w 312821"/>
              <a:gd name="connsiteY9" fmla="*/ 1467852 h 1467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2821" h="1467852">
                <a:moveTo>
                  <a:pt x="0" y="0"/>
                </a:moveTo>
                <a:cubicBezTo>
                  <a:pt x="40105" y="40105"/>
                  <a:pt x="88855" y="73123"/>
                  <a:pt x="120316" y="120315"/>
                </a:cubicBezTo>
                <a:cubicBezTo>
                  <a:pt x="138661" y="147832"/>
                  <a:pt x="132767" y="185602"/>
                  <a:pt x="144379" y="216568"/>
                </a:cubicBezTo>
                <a:cubicBezTo>
                  <a:pt x="156974" y="250155"/>
                  <a:pt x="177937" y="280041"/>
                  <a:pt x="192506" y="312821"/>
                </a:cubicBezTo>
                <a:cubicBezTo>
                  <a:pt x="219844" y="374332"/>
                  <a:pt x="273514" y="516538"/>
                  <a:pt x="288758" y="577515"/>
                </a:cubicBezTo>
                <a:lnTo>
                  <a:pt x="312821" y="673768"/>
                </a:lnTo>
                <a:cubicBezTo>
                  <a:pt x="296779" y="794084"/>
                  <a:pt x="298041" y="918005"/>
                  <a:pt x="264695" y="1034715"/>
                </a:cubicBezTo>
                <a:cubicBezTo>
                  <a:pt x="248805" y="1090330"/>
                  <a:pt x="168442" y="1179094"/>
                  <a:pt x="168442" y="1179094"/>
                </a:cubicBezTo>
                <a:cubicBezTo>
                  <a:pt x="152400" y="1227220"/>
                  <a:pt x="84221" y="1335505"/>
                  <a:pt x="144379" y="1395663"/>
                </a:cubicBezTo>
                <a:cubicBezTo>
                  <a:pt x="293055" y="1544339"/>
                  <a:pt x="163174" y="1312936"/>
                  <a:pt x="240632" y="146785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Rectángulo 7"/>
          <p:cNvSpPr/>
          <p:nvPr/>
        </p:nvSpPr>
        <p:spPr>
          <a:xfrm>
            <a:off x="-1743231" y="6243949"/>
            <a:ext cx="5543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b="1" dirty="0">
                <a:solidFill>
                  <a:schemeClr val="bg1"/>
                </a:solidFill>
                <a:latin typeface="Bahnschrift" panose="020B0502040204020203" pitchFamily="34" charset="0"/>
              </a:rPr>
              <a:t>#</a:t>
            </a:r>
            <a:r>
              <a:rPr lang="es-CO" b="1" dirty="0" err="1">
                <a:solidFill>
                  <a:schemeClr val="bg1"/>
                </a:solidFill>
                <a:latin typeface="Bahnschrift" panose="020B0502040204020203" pitchFamily="34" charset="0"/>
              </a:rPr>
              <a:t>PostDataAUnClic</a:t>
            </a:r>
            <a:r>
              <a:rPr lang="es-CO" b="1" dirty="0">
                <a:solidFill>
                  <a:schemeClr val="bg1"/>
                </a:solidFill>
                <a:latin typeface="Bahnschrift" panose="020B0502040204020203" pitchFamily="34" charset="0"/>
              </a:rPr>
              <a:t> #DataJamCRC</a:t>
            </a:r>
          </a:p>
        </p:txBody>
      </p:sp>
      <p:pic>
        <p:nvPicPr>
          <p:cNvPr id="11" name="Picture 2" descr="https://postdata.gov.co/sites/default/files/styles/panopoly_image_original/public/datajam/2021/datajam_2021.jpg?itok=nV1VVNxE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23"/>
          <a:stretch/>
        </p:blipFill>
        <p:spPr bwMode="auto">
          <a:xfrm>
            <a:off x="9856998" y="501093"/>
            <a:ext cx="1866948" cy="1310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3">
            <a:extLst>
              <a:ext uri="{FF2B5EF4-FFF2-40B4-BE49-F238E27FC236}">
                <a16:creationId xmlns:a16="http://schemas.microsoft.com/office/drawing/2014/main" id="{F9ACF3DB-2F79-4067-BFC9-9CBF44920BAB}"/>
              </a:ext>
            </a:extLst>
          </p:cNvPr>
          <p:cNvSpPr txBox="1"/>
          <p:nvPr/>
        </p:nvSpPr>
        <p:spPr>
          <a:xfrm>
            <a:off x="802901" y="4523786"/>
            <a:ext cx="11717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x-none"/>
            </a:defPPr>
            <a:lvl1pPr algn="r">
              <a:defRPr sz="2800" b="1">
                <a:solidFill>
                  <a:schemeClr val="bg1"/>
                </a:solidFill>
                <a:latin typeface="Bahnschrift" panose="020B0502040204020203" pitchFamily="34" charset="0"/>
              </a:defRPr>
            </a:lvl1pPr>
          </a:lstStyle>
          <a:p>
            <a:pPr algn="ctr"/>
            <a:r>
              <a:rPr lang="es-ES" sz="1600" dirty="0"/>
              <a:t>Grupo de Estudios Económicos, Estadísticos y Financieros – GEEEF </a:t>
            </a:r>
          </a:p>
          <a:p>
            <a:pPr algn="ctr"/>
            <a:r>
              <a:rPr lang="es-ES" sz="1600" dirty="0"/>
              <a:t>Dirección de Investigaciones de Servicio de Protección de Usuarios de Comunicaciones </a:t>
            </a:r>
          </a:p>
          <a:p>
            <a:pPr algn="ctr"/>
            <a:r>
              <a:rPr lang="es-ES" sz="1600" dirty="0"/>
              <a:t>Superintendencia de Industria y Comercio</a:t>
            </a:r>
            <a:endParaRPr lang="es-ES_tradnl" sz="1600" dirty="0"/>
          </a:p>
        </p:txBody>
      </p:sp>
    </p:spTree>
    <p:extLst>
      <p:ext uri="{BB962C8B-B14F-4D97-AF65-F5344CB8AC3E}">
        <p14:creationId xmlns:p14="http://schemas.microsoft.com/office/powerpoint/2010/main" val="26830439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3F452B4B1F7DB48A6BABC19F3A6188D" ma:contentTypeVersion="12" ma:contentTypeDescription="Crear nuevo documento." ma:contentTypeScope="" ma:versionID="63e021572b49bc8ee76d2cb88bb43d45">
  <xsd:schema xmlns:xsd="http://www.w3.org/2001/XMLSchema" xmlns:xs="http://www.w3.org/2001/XMLSchema" xmlns:p="http://schemas.microsoft.com/office/2006/metadata/properties" xmlns:ns2="a92cc3c6-40ec-4d1a-8470-f817d265a481" xmlns:ns3="8a0e8c64-41ac-42f4-8f1f-d8c868875284" targetNamespace="http://schemas.microsoft.com/office/2006/metadata/properties" ma:root="true" ma:fieldsID="768ac7aac3af5bc397f1d4f262ef7280" ns2:_="" ns3:_="">
    <xsd:import namespace="a92cc3c6-40ec-4d1a-8470-f817d265a481"/>
    <xsd:import namespace="8a0e8c64-41ac-42f4-8f1f-d8c86887528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2cc3c6-40ec-4d1a-8470-f817d265a48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0e8c64-41ac-42f4-8f1f-d8c86887528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2176EAB-149A-423D-B28F-7C7C683C7944}"/>
</file>

<file path=customXml/itemProps2.xml><?xml version="1.0" encoding="utf-8"?>
<ds:datastoreItem xmlns:ds="http://schemas.openxmlformats.org/officeDocument/2006/customXml" ds:itemID="{C6A26E59-0106-4B5B-ADEA-1636D3AA4EE0}"/>
</file>

<file path=customXml/itemProps3.xml><?xml version="1.0" encoding="utf-8"?>
<ds:datastoreItem xmlns:ds="http://schemas.openxmlformats.org/officeDocument/2006/customXml" ds:itemID="{FA09E690-EF06-4EFD-965E-ED1483C2EA83}"/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257</Words>
  <Application>Microsoft Office PowerPoint</Application>
  <PresentationFormat>Panorámica</PresentationFormat>
  <Paragraphs>44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3" baseType="lpstr">
      <vt:lpstr>AR BONNIE</vt:lpstr>
      <vt:lpstr>Arial</vt:lpstr>
      <vt:lpstr>Bahnschrift</vt:lpstr>
      <vt:lpstr>Calibri</vt:lpstr>
      <vt:lpstr>Calibri Light</vt:lpstr>
      <vt:lpstr>Trebuchet MS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Luisa Maria Sandoval Calle</dc:creator>
  <cp:lastModifiedBy>Madeleine Gil Angel</cp:lastModifiedBy>
  <cp:revision>132</cp:revision>
  <dcterms:created xsi:type="dcterms:W3CDTF">2021-07-06T15:29:25Z</dcterms:created>
  <dcterms:modified xsi:type="dcterms:W3CDTF">2021-07-21T16:19:43Z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0x01010063F452B4B1F7DB48A6BABC19F3A6188D</vt:lpwstr>
  </property>
</Properties>
</file>